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57"/>
  </p:handoutMasterIdLst>
  <p:sldIdLst>
    <p:sldId id="256" r:id="rId3"/>
    <p:sldId id="362" r:id="rId5"/>
    <p:sldId id="1037" r:id="rId6"/>
    <p:sldId id="1043" r:id="rId7"/>
    <p:sldId id="1038" r:id="rId8"/>
    <p:sldId id="1094" r:id="rId9"/>
    <p:sldId id="1507" r:id="rId10"/>
    <p:sldId id="1371" r:id="rId11"/>
    <p:sldId id="1372" r:id="rId12"/>
    <p:sldId id="1169" r:id="rId13"/>
    <p:sldId id="1170" r:id="rId14"/>
    <p:sldId id="1604" r:id="rId15"/>
    <p:sldId id="1605" r:id="rId16"/>
    <p:sldId id="1606" r:id="rId17"/>
    <p:sldId id="1607" r:id="rId18"/>
    <p:sldId id="1608" r:id="rId19"/>
    <p:sldId id="1176" r:id="rId20"/>
    <p:sldId id="1039" r:id="rId21"/>
    <p:sldId id="1303" r:id="rId22"/>
    <p:sldId id="1304" r:id="rId23"/>
    <p:sldId id="1506" r:id="rId24"/>
    <p:sldId id="1490" r:id="rId25"/>
    <p:sldId id="1491" r:id="rId26"/>
    <p:sldId id="1489" r:id="rId27"/>
    <p:sldId id="1483" r:id="rId28"/>
    <p:sldId id="1484" r:id="rId29"/>
    <p:sldId id="1480" r:id="rId30"/>
    <p:sldId id="1488" r:id="rId31"/>
    <p:sldId id="1236" r:id="rId32"/>
    <p:sldId id="1560" r:id="rId33"/>
    <p:sldId id="1358" r:id="rId34"/>
    <p:sldId id="1063" r:id="rId35"/>
    <p:sldId id="1228" r:id="rId36"/>
    <p:sldId id="1238" r:id="rId37"/>
    <p:sldId id="1584" r:id="rId38"/>
    <p:sldId id="1609" r:id="rId39"/>
    <p:sldId id="1610" r:id="rId40"/>
    <p:sldId id="1612" r:id="rId41"/>
    <p:sldId id="1613" r:id="rId42"/>
    <p:sldId id="1614" r:id="rId43"/>
    <p:sldId id="1615" r:id="rId44"/>
    <p:sldId id="1617" r:id="rId45"/>
    <p:sldId id="1618" r:id="rId46"/>
    <p:sldId id="1619" r:id="rId47"/>
    <p:sldId id="1620" r:id="rId48"/>
    <p:sldId id="1621" r:id="rId49"/>
    <p:sldId id="1622" r:id="rId50"/>
    <p:sldId id="1623" r:id="rId51"/>
    <p:sldId id="1624" r:id="rId52"/>
    <p:sldId id="1625" r:id="rId53"/>
    <p:sldId id="1626" r:id="rId54"/>
    <p:sldId id="1628" r:id="rId55"/>
    <p:sldId id="261" r:id="rId56"/>
  </p:sldIdLst>
  <p:sldSz cx="9144000" cy="5143500" type="screen16x9"/>
  <p:notesSz cx="6858000" cy="9947275"/>
  <p:custDataLst>
    <p:tags r:id="rId62"/>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5"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jing" initials="lj" lastIdx="8" clrIdx="0"/>
  <p:cmAuthor id="2" name="yang yinghua" initials="yy" lastIdx="1"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363"/>
    <a:srgbClr val="424242"/>
    <a:srgbClr val="FE6500"/>
    <a:srgbClr val="2E72AA"/>
    <a:srgbClr val="173F7E"/>
    <a:srgbClr val="297FD5"/>
    <a:srgbClr val="7F8FA9"/>
    <a:srgbClr val="629DD1"/>
    <a:srgbClr val="E75A4B"/>
    <a:srgbClr val="E8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1679" autoAdjust="0"/>
  </p:normalViewPr>
  <p:slideViewPr>
    <p:cSldViewPr snapToGrid="0" snapToObjects="1" showGuides="1">
      <p:cViewPr varScale="1">
        <p:scale>
          <a:sx n="141" d="100"/>
          <a:sy n="141" d="100"/>
        </p:scale>
        <p:origin x="726" y="120"/>
      </p:cViewPr>
      <p:guideLst>
        <p:guide orient="horz" pos="1525"/>
        <p:guide pos="2880"/>
      </p:guideLst>
    </p:cSldViewPr>
  </p:slideViewPr>
  <p:notesTextViewPr>
    <p:cViewPr>
      <p:scale>
        <a:sx n="100" d="100"/>
        <a:sy n="100" d="100"/>
      </p:scale>
      <p:origin x="0" y="0"/>
    </p:cViewPr>
  </p:notesTextViewPr>
  <p:notesViewPr>
    <p:cSldViewPr snapToGrid="0" snapToObjects="1">
      <p:cViewPr varScale="1">
        <p:scale>
          <a:sx n="51" d="100"/>
          <a:sy n="51" d="100"/>
        </p:scale>
        <p:origin x="2692" y="4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tags" Target="tags/tag108.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handoutMaster" Target="handoutMasters/handoutMaster1.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DD63E4D9-744B-498A-B561-792DFBF8D89D}" type="datetimeFigureOut">
              <a:rPr lang="zh-CN" altLang="en-US" smtClean="0"/>
            </a:fld>
            <a:endParaRPr lang="zh-CN" altLang="en-US"/>
          </a:p>
        </p:txBody>
      </p:sp>
      <p:sp>
        <p:nvSpPr>
          <p:cNvPr id="4" name="页脚占位符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089147F7-B6DA-441F-8B1B-6E89ADD4F73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5429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542935"/>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82665" y="1352639"/>
            <a:ext cx="6492669" cy="3652126"/>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5207662"/>
            <a:ext cx="5486400" cy="426081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10278182"/>
            <a:ext cx="2971800" cy="5429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10278182"/>
            <a:ext cx="2971800" cy="542934"/>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ctr">
              <a:lnSpc>
                <a:spcPct val="150000"/>
              </a:lnSpc>
            </a:pPr>
            <a:r>
              <a:rPr lang="zh-CN" altLang="en-US"/>
              <a:t>大家好，我是知识产品开发部的产品经理郑可馨，今天很荣幸能够来参加华东区会，我今天的分享主题是</a:t>
            </a:r>
            <a:r>
              <a:rPr kumimoji="1" lang="zh-CN" altLang="en-US" b="1" baseline="30000" dirty="0">
                <a:solidFill>
                  <a:schemeClr val="bg1"/>
                </a:solidFill>
                <a:latin typeface="微软雅黑" panose="020B0503020204020204" charset="-122"/>
                <a:ea typeface="微软雅黑" panose="020B0503020204020204" charset="-122"/>
                <a:sym typeface="+mn-ea"/>
              </a:rPr>
              <a:t>万方知识服务平台</a:t>
            </a:r>
            <a:endParaRPr kumimoji="1" lang="zh-CN" altLang="en-US" b="1" baseline="30000" dirty="0">
              <a:solidFill>
                <a:schemeClr val="bg1"/>
              </a:solidFill>
              <a:latin typeface="微软雅黑" panose="020B0503020204020204" charset="-122"/>
              <a:ea typeface="微软雅黑" panose="020B0503020204020204" charset="-122"/>
              <a:sym typeface="+mn-ea"/>
            </a:endParaRPr>
          </a:p>
          <a:p>
            <a:pPr algn="ctr">
              <a:lnSpc>
                <a:spcPct val="150000"/>
              </a:lnSpc>
            </a:pPr>
            <a:r>
              <a:rPr kumimoji="1" lang="zh-CN" altLang="en-US" b="1" baseline="30000" dirty="0">
                <a:solidFill>
                  <a:schemeClr val="bg1"/>
                </a:solidFill>
                <a:latin typeface="微软雅黑" panose="020B0503020204020204" charset="-122"/>
                <a:ea typeface="微软雅黑" panose="020B0503020204020204" charset="-122"/>
                <a:sym typeface="+mn-ea"/>
              </a:rPr>
              <a:t>助力学术发现与科学研究 </a:t>
            </a:r>
            <a:r>
              <a:rPr lang="zh-CN" altLang="en-US"/>
              <a:t>。首先感谢各位销售同事在</a:t>
            </a:r>
            <a:r>
              <a:rPr lang="en-US" altLang="zh-CN"/>
              <a:t>2022</a:t>
            </a:r>
            <a:r>
              <a:rPr lang="zh-CN" altLang="en-US"/>
              <a:t>年的付出，公司的营业额能够突破</a:t>
            </a:r>
            <a:r>
              <a:rPr lang="en-US" altLang="zh-CN"/>
              <a:t>5</a:t>
            </a:r>
            <a:r>
              <a:rPr lang="zh-CN" altLang="en-US"/>
              <a:t>亿大关，以及我们的产品能为广大用户所知晓，都离不开一线同事的努力。</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最近也有很多同事问我专利工具的相关问题，今年我们将会对专利数据进行重新梳理、组织，在研发有余力的情况下，我们会开发新的专利工具产品。</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在主站可以统一检索，改图</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第一个亮点功能是多层次服务导引。这个在我们知识服务平台的首页就可以看出。大家看一下右边的图，最上面是检索服务，可以提供期刊学位会议等十余种资源的检索；中间的数字图书馆模块提供每种资源的导航，可以满足用户对不同资源的查找需求；左侧的创研平台提供了丰富的工具集，点击可以进入到创研平台的详情页，里面有很多实用的工具，有研究学习支持类的工具，有决策支持类的工具等；另外，我们还将平台上的 工具和服务，以业务流的形式进行了展示，能帮助我们更清楚地定位需求，准确找到需要的工具。</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我将从以下五个方面来介绍。这次的分享中会穿插答题环节，能让大家听得不那么枯燥，也更能加深对产品的印象，希望大家能够踊跃回答。</a:t>
            </a:r>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第二个亮点功能是智能检索，我来用一个例子给大家讲解检索功能，能让大家更了解这些功能的使用场景。</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优缺点</a:t>
            </a:r>
            <a:endParaRPr lang="zh-CN" altLang="en-US" dirty="0"/>
          </a:p>
        </p:txBody>
      </p:sp>
      <p:sp>
        <p:nvSpPr>
          <p:cNvPr id="4" name="灯片编号占位符 3"/>
          <p:cNvSpPr>
            <a:spLocks noGrp="1"/>
          </p:cNvSpPr>
          <p:nvPr>
            <p:ph type="sldNum" sz="quarter" idx="5"/>
          </p:nvPr>
        </p:nvSpPr>
        <p:spPr/>
        <p:txBody>
          <a:bodyPr/>
          <a:lstStyle/>
          <a:p>
            <a:fld id="{068942BD-6C02-4CFA-A995-E7A9631CAE1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68942BD-6C02-4CFA-A995-E7A9631CAE1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EAC3E5-BE0B-46F2-B097-E7931A8D2BD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EAC3E5-BE0B-46F2-B097-E7931A8D2BD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我们还可以通过关键词的知识脉络分析，了解相关的关键词。</a:t>
            </a:r>
            <a:endParaRPr lang="en-US" altLang="zh-CN" dirty="0"/>
          </a:p>
          <a:p>
            <a:r>
              <a:rPr lang="zh-CN" altLang="en-US" dirty="0"/>
              <a:t>总结一下，在知识点选择的方面，我们可以通过相关热词、智能扩展、万方分析的关键词知识脉络来重新选择研究的知识点。</a:t>
            </a:r>
            <a:endParaRPr lang="zh-CN" altLang="en-US" dirty="0"/>
          </a:p>
        </p:txBody>
      </p:sp>
      <p:sp>
        <p:nvSpPr>
          <p:cNvPr id="4" name="灯片编号占位符 3"/>
          <p:cNvSpPr>
            <a:spLocks noGrp="1"/>
          </p:cNvSpPr>
          <p:nvPr>
            <p:ph type="sldNum" sz="quarter" idx="10"/>
          </p:nvPr>
        </p:nvSpPr>
        <p:spPr/>
        <p:txBody>
          <a:bodyPr/>
          <a:lstStyle/>
          <a:p>
            <a:fld id="{C6EAC3E5-BE0B-46F2-B097-E7931A8D2BD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一框式检索能够很好的满足我们的检索需求，如果大家有更。。的检索需求</a:t>
            </a:r>
            <a:endParaRPr lang="zh-CN" altLang="en-US" dirty="0"/>
          </a:p>
          <a:p>
            <a:r>
              <a:rPr lang="zh-CN" altLang="en-US" dirty="0"/>
              <a:t>加一页智能检索</a:t>
            </a:r>
            <a:endParaRPr lang="en-US" altLang="zh-CN" dirty="0"/>
          </a:p>
        </p:txBody>
      </p:sp>
      <p:sp>
        <p:nvSpPr>
          <p:cNvPr id="4" name="灯片编号占位符 3"/>
          <p:cNvSpPr>
            <a:spLocks noGrp="1"/>
          </p:cNvSpPr>
          <p:nvPr>
            <p:ph type="sldNum" sz="quarter" idx="5"/>
          </p:nvPr>
        </p:nvSpPr>
        <p:spPr/>
        <p:txBody>
          <a:bodyPr/>
          <a:lstStyle/>
          <a:p>
            <a:fld id="{068942BD-6C02-4CFA-A995-E7A9631CAE1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EAC3E5-BE0B-46F2-B097-E7931A8D2BD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以一篇文献为中心</a:t>
            </a:r>
            <a:r>
              <a:rPr lang="en-US" altLang="zh-CN" dirty="0"/>
              <a:t> </a:t>
            </a:r>
            <a:r>
              <a:rPr lang="zh-CN" altLang="en-US" dirty="0"/>
              <a:t>提供更多维度的揭示</a:t>
            </a:r>
            <a:r>
              <a:rPr lang="en-US" altLang="zh-CN" dirty="0"/>
              <a:t> </a:t>
            </a:r>
            <a:r>
              <a:rPr lang="zh-CN" altLang="en-US" dirty="0"/>
              <a:t>比如相关文献。。。</a:t>
            </a:r>
            <a:r>
              <a:rPr lang="en-US" altLang="zh-CN" dirty="0"/>
              <a:t> </a:t>
            </a:r>
            <a:r>
              <a:rPr lang="zh-CN" altLang="en-US" dirty="0"/>
              <a:t>继续小万的例子</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以一篇文献为中心</a:t>
            </a:r>
            <a:r>
              <a:rPr lang="en-US" altLang="zh-CN" dirty="0"/>
              <a:t> </a:t>
            </a:r>
            <a:r>
              <a:rPr lang="zh-CN" altLang="en-US" dirty="0"/>
              <a:t>提供更多维度的揭示</a:t>
            </a:r>
            <a:r>
              <a:rPr lang="en-US" altLang="zh-CN" dirty="0"/>
              <a:t> </a:t>
            </a:r>
            <a:r>
              <a:rPr lang="zh-CN" altLang="en-US" dirty="0"/>
              <a:t>比如相关文献。。。</a:t>
            </a:r>
            <a:r>
              <a:rPr lang="en-US" altLang="zh-CN" dirty="0"/>
              <a:t> </a:t>
            </a:r>
            <a:r>
              <a:rPr lang="zh-CN" altLang="en-US" dirty="0"/>
              <a:t>继续小万的例子</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首先是产品概述</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对</a:t>
            </a:r>
            <a:r>
              <a:rPr lang="en-US" altLang="zh-CN" dirty="0"/>
              <a:t>xxx</a:t>
            </a:r>
            <a:r>
              <a:rPr lang="zh-CN" altLang="en-US" dirty="0"/>
              <a:t>感兴趣</a:t>
            </a:r>
            <a:r>
              <a:rPr lang="en-US" altLang="zh-CN" dirty="0"/>
              <a:t> </a:t>
            </a:r>
            <a:endParaRPr lang="en-US" altLang="zh-CN"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前面的检索都是为了最后的文献精读。。</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smtClean="0"/>
              <a:t>根据销售和用户反馈，去年我们对导出功能进行了优化，优化了导出系列功能</a:t>
            </a:r>
            <a:r>
              <a:rPr lang="en-US" altLang="zh-CN" dirty="0" smtClean="0"/>
              <a:t> </a:t>
            </a:r>
            <a:r>
              <a:rPr lang="zh-CN" altLang="en-US" dirty="0" smtClean="0"/>
              <a:t>。某个老师要申报课题项目，按照申报要求自定义一种格式后，可以对格式进行保存，例如格式名称为课题</a:t>
            </a:r>
            <a:r>
              <a:rPr lang="en-US" altLang="zh-CN" dirty="0" smtClean="0"/>
              <a:t>3</a:t>
            </a:r>
            <a:r>
              <a:rPr lang="zh-CN" altLang="en-US" dirty="0" smtClean="0"/>
              <a:t>申报格式，下次再申报这个课题的时候可以直接用保存的格式进行导出</a:t>
            </a:r>
            <a:endParaRPr lang="zh-CN" altLang="en-US" dirty="0" smtClean="0"/>
          </a:p>
          <a:p>
            <a:endParaRPr lang="zh-CN" altLang="en-US" dirty="0"/>
          </a:p>
          <a:p>
            <a:r>
              <a:rPr lang="zh-CN" altLang="en-US" dirty="0"/>
              <a:t>增加外文文献保障页</a:t>
            </a:r>
            <a:endParaRPr lang="zh-CN" altLang="en-US" dirty="0"/>
          </a:p>
          <a:p>
            <a:endParaRPr lang="zh-CN" altLang="en-US" dirty="0"/>
          </a:p>
          <a:p>
            <a:r>
              <a:rPr lang="zh-CN" altLang="en-US" dirty="0"/>
              <a:t>一键粘贴参考文献</a:t>
            </a:r>
            <a:r>
              <a:rPr lang="en-US" altLang="zh-CN" dirty="0"/>
              <a:t>  </a:t>
            </a:r>
            <a:r>
              <a:rPr lang="zh-CN" altLang="en-US" dirty="0"/>
              <a:t>文献管理</a:t>
            </a:r>
            <a:endParaRPr lang="zh-CN" altLang="en-US" dirty="0"/>
          </a:p>
          <a:p>
            <a:r>
              <a:rPr lang="zh-CN" altLang="en-US" dirty="0"/>
              <a:t>增加自定义的原因</a:t>
            </a:r>
            <a:r>
              <a:rPr lang="en-US" altLang="zh-CN" dirty="0"/>
              <a:t> </a:t>
            </a:r>
            <a:endParaRPr lang="en-US" altLang="zh-CN" dirty="0"/>
          </a:p>
          <a:p>
            <a:r>
              <a:rPr lang="zh-CN" altLang="en-US" dirty="0"/>
              <a:t>以上就是以小万为例，平台如何支持</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前面的检索都是为了最后的文献精读。。</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82563" y="1352550"/>
            <a:ext cx="6492875" cy="3652838"/>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82563" y="1352550"/>
            <a:ext cx="6492875" cy="3652838"/>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文案更换</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r>
              <a:rPr lang="zh-CN" altLang="en-US" dirty="0"/>
              <a:t>资源量是我们最直观的优势，也是客户最关心的部分。这个表格呈现了智搜各资源截至</a:t>
            </a:r>
            <a:r>
              <a:rPr lang="en-US" altLang="zh-CN" dirty="0"/>
              <a:t>2023</a:t>
            </a:r>
            <a:r>
              <a:rPr lang="zh-CN" altLang="en-US" dirty="0"/>
              <a:t>年</a:t>
            </a:r>
            <a:r>
              <a:rPr lang="en-US" altLang="zh-CN" dirty="0"/>
              <a:t>2</a:t>
            </a:r>
            <a:r>
              <a:rPr lang="zh-CN" altLang="en-US" dirty="0"/>
              <a:t>月的数据量，如果有需要大家可以拍照保存。我们的数据量都是根据数据管理部门出具的白皮书为准，之后如果大家需要最新数据，可以联系数据管理部的同事。接下来我会重点介绍一下期刊、学位、会议、专利和视频资源。</a:t>
            </a:r>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82563" y="1352550"/>
            <a:ext cx="6492875" cy="36528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问题</a:t>
            </a:r>
            <a:r>
              <a:rPr lang="en-US" altLang="zh-CN" dirty="0"/>
              <a:t>1</a:t>
            </a:r>
            <a:r>
              <a:rPr lang="zh-CN" altLang="en-US" dirty="0"/>
              <a:t>：</a:t>
            </a:r>
            <a:r>
              <a:rPr lang="zh-CN" altLang="en-US" dirty="0">
                <a:sym typeface="+mn-ea"/>
              </a:rPr>
              <a:t>部分在 “搜期刊”的功能中检索不到</a:t>
            </a:r>
            <a:endParaRPr lang="zh-CN" altLang="en-US" dirty="0"/>
          </a:p>
          <a:p>
            <a:endParaRPr lang="zh-CN" altLang="en-US" dirty="0"/>
          </a:p>
          <a:p>
            <a:r>
              <a:rPr lang="zh-CN" altLang="en-US" dirty="0"/>
              <a:t>元数据覆盖率？查白皮书</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4.emf"/><Relationship Id="rId4" Type="http://schemas.openxmlformats.org/officeDocument/2006/relationships/image" Target="../media/image3.emf"/><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image" Target="../media/image3.emf"/><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image" Target="../media/image13.emf"/><Relationship Id="rId5" Type="http://schemas.openxmlformats.org/officeDocument/2006/relationships/image" Target="../media/image8.emf"/><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457200" y="154781"/>
            <a:ext cx="6019800" cy="329088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9144000" cy="5143500"/>
          </a:xfrm>
          <a:prstGeom prst="rect">
            <a:avLst/>
          </a:prstGeom>
        </p:spPr>
      </p:pic>
      <p:pic>
        <p:nvPicPr>
          <p:cNvPr id="8" name="图片 7"/>
          <p:cNvPicPr>
            <a:picLocks noChangeAspect="1"/>
          </p:cNvPicPr>
          <p:nvPr userDrawn="1"/>
        </p:nvPicPr>
        <p:blipFill>
          <a:blip r:embed="rId3"/>
          <a:stretch>
            <a:fillRect/>
          </a:stretch>
        </p:blipFill>
        <p:spPr>
          <a:xfrm>
            <a:off x="665802" y="411432"/>
            <a:ext cx="1955800" cy="736600"/>
          </a:xfrm>
          <a:prstGeom prst="rect">
            <a:avLst/>
          </a:prstGeom>
        </p:spPr>
      </p:pic>
      <p:pic>
        <p:nvPicPr>
          <p:cNvPr id="9" name="图片 8"/>
          <p:cNvPicPr>
            <a:picLocks noChangeAspect="1"/>
          </p:cNvPicPr>
          <p:nvPr userDrawn="1"/>
        </p:nvPicPr>
        <p:blipFill>
          <a:blip r:embed="rId4"/>
          <a:stretch>
            <a:fillRect/>
          </a:stretch>
        </p:blipFill>
        <p:spPr>
          <a:xfrm>
            <a:off x="0" y="4567892"/>
            <a:ext cx="9144000" cy="266700"/>
          </a:xfrm>
          <a:prstGeom prst="rect">
            <a:avLst/>
          </a:prstGeom>
        </p:spPr>
      </p:pic>
      <p:pic>
        <p:nvPicPr>
          <p:cNvPr id="11" name="图片 10"/>
          <p:cNvPicPr>
            <a:picLocks noChangeAspect="1"/>
          </p:cNvPicPr>
          <p:nvPr userDrawn="1"/>
        </p:nvPicPr>
        <p:blipFill>
          <a:blip r:embed="rId5"/>
          <a:stretch>
            <a:fillRect/>
          </a:stretch>
        </p:blipFill>
        <p:spPr>
          <a:xfrm>
            <a:off x="4221358" y="1328399"/>
            <a:ext cx="2209800" cy="355600"/>
          </a:xfrm>
          <a:prstGeom prst="rect">
            <a:avLst/>
          </a:prstGeom>
        </p:spPr>
      </p:pic>
      <p:sp>
        <p:nvSpPr>
          <p:cNvPr id="20" name="文本框 19"/>
          <p:cNvSpPr txBox="1"/>
          <p:nvPr userDrawn="1"/>
        </p:nvSpPr>
        <p:spPr>
          <a:xfrm>
            <a:off x="4411628" y="1336350"/>
            <a:ext cx="1005403" cy="338554"/>
          </a:xfrm>
          <a:prstGeom prst="rect">
            <a:avLst/>
          </a:prstGeom>
          <a:noFill/>
        </p:spPr>
        <p:txBody>
          <a:bodyPr wrap="none" rtlCol="0">
            <a:spAutoFit/>
          </a:bodyPr>
          <a:lstStyle/>
          <a:p>
            <a:r>
              <a:rPr kumimoji="1" lang="zh-CN" altLang="en-US" sz="1600" b="1" dirty="0">
                <a:solidFill>
                  <a:srgbClr val="FFFFFF"/>
                </a:solidFill>
                <a:ea typeface="微软雅黑" panose="020B0503020204020204" charset="-122"/>
              </a:rPr>
              <a:t>万方智搜</a:t>
            </a:r>
            <a:endParaRPr kumimoji="1" lang="zh-CN" altLang="en-US" sz="1600" b="1" dirty="0">
              <a:solidFill>
                <a:srgbClr val="FFFFFF"/>
              </a:solidFill>
              <a:ea typeface="微软雅黑" panose="020B0503020204020204" charset="-122"/>
            </a:endParaRPr>
          </a:p>
        </p:txBody>
      </p:sp>
      <p:sp>
        <p:nvSpPr>
          <p:cNvPr id="21" name="文本框 20"/>
          <p:cNvSpPr txBox="1"/>
          <p:nvPr userDrawn="1"/>
        </p:nvSpPr>
        <p:spPr>
          <a:xfrm>
            <a:off x="5503183" y="1400497"/>
            <a:ext cx="724064" cy="307777"/>
          </a:xfrm>
          <a:prstGeom prst="rect">
            <a:avLst/>
          </a:prstGeom>
          <a:noFill/>
        </p:spPr>
        <p:txBody>
          <a:bodyPr wrap="none" rtlCol="0">
            <a:spAutoFit/>
          </a:bodyPr>
          <a:lstStyle/>
          <a:p>
            <a:r>
              <a:rPr lang="en-US" altLang="zh-CN" sz="1400" dirty="0">
                <a:solidFill>
                  <a:srgbClr val="FFFFFF"/>
                </a:solidFill>
              </a:rPr>
              <a:t>Outline</a:t>
            </a:r>
            <a:endParaRPr lang="en-US" altLang="zh-CN" sz="1400" dirty="0">
              <a:solidFill>
                <a:srgbClr val="FFFFFF"/>
              </a:solidFill>
            </a:endParaRPr>
          </a:p>
        </p:txBody>
      </p:sp>
      <p:sp>
        <p:nvSpPr>
          <p:cNvPr id="15" name="椭圆 14"/>
          <p:cNvSpPr/>
          <p:nvPr userDrawn="1"/>
        </p:nvSpPr>
        <p:spPr>
          <a:xfrm>
            <a:off x="4288716" y="1911184"/>
            <a:ext cx="282575" cy="2825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lstStyle/>
          <a:p>
            <a:endParaRPr lang="zh-CN" altLang="en-US" sz="2400"/>
          </a:p>
        </p:txBody>
      </p:sp>
      <p:sp>
        <p:nvSpPr>
          <p:cNvPr id="17" name="文本框 16"/>
          <p:cNvSpPr txBox="1"/>
          <p:nvPr userDrawn="1"/>
        </p:nvSpPr>
        <p:spPr>
          <a:xfrm>
            <a:off x="4288081" y="1867977"/>
            <a:ext cx="283210" cy="337185"/>
          </a:xfrm>
          <a:prstGeom prst="rect">
            <a:avLst/>
          </a:prstGeom>
          <a:noFill/>
        </p:spPr>
        <p:txBody>
          <a:bodyPr wrap="square" rtlCol="0">
            <a:spAutoFit/>
          </a:bodyPr>
          <a:lstStyle/>
          <a:p>
            <a:pPr algn="ctr"/>
            <a:r>
              <a:rPr kumimoji="1" lang="en-US" sz="1600" dirty="0">
                <a:solidFill>
                  <a:srgbClr val="FFFFFF"/>
                </a:solidFill>
              </a:rPr>
              <a:t>1</a:t>
            </a:r>
            <a:endParaRPr kumimoji="1" lang="en-US" sz="1600" dirty="0">
              <a:solidFill>
                <a:srgbClr val="FFFFFF"/>
              </a:solidFill>
            </a:endParaRPr>
          </a:p>
        </p:txBody>
      </p:sp>
      <p:sp>
        <p:nvSpPr>
          <p:cNvPr id="25" name="椭圆 24"/>
          <p:cNvSpPr/>
          <p:nvPr userDrawn="1"/>
        </p:nvSpPr>
        <p:spPr>
          <a:xfrm>
            <a:off x="4300146" y="2361167"/>
            <a:ext cx="282575" cy="2825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lstStyle/>
          <a:p>
            <a:endParaRPr lang="zh-CN" altLang="en-US" sz="2400"/>
          </a:p>
        </p:txBody>
      </p:sp>
      <p:sp>
        <p:nvSpPr>
          <p:cNvPr id="26" name="文本框 25"/>
          <p:cNvSpPr txBox="1"/>
          <p:nvPr userDrawn="1"/>
        </p:nvSpPr>
        <p:spPr>
          <a:xfrm>
            <a:off x="4299511" y="2333862"/>
            <a:ext cx="283210" cy="337185"/>
          </a:xfrm>
          <a:prstGeom prst="rect">
            <a:avLst/>
          </a:prstGeom>
          <a:noFill/>
        </p:spPr>
        <p:txBody>
          <a:bodyPr wrap="square" rtlCol="0">
            <a:spAutoFit/>
          </a:bodyPr>
          <a:lstStyle/>
          <a:p>
            <a:pPr algn="ctr"/>
            <a:r>
              <a:rPr kumimoji="1" lang="en-US" sz="1600" dirty="0">
                <a:solidFill>
                  <a:srgbClr val="FFFFFF"/>
                </a:solidFill>
              </a:rPr>
              <a:t>2</a:t>
            </a:r>
            <a:endParaRPr kumimoji="1" lang="en-US" sz="1600" dirty="0">
              <a:solidFill>
                <a:srgbClr val="FFFFFF"/>
              </a:solidFill>
            </a:endParaRPr>
          </a:p>
        </p:txBody>
      </p:sp>
      <p:sp>
        <p:nvSpPr>
          <p:cNvPr id="27" name="椭圆 26"/>
          <p:cNvSpPr/>
          <p:nvPr userDrawn="1"/>
        </p:nvSpPr>
        <p:spPr>
          <a:xfrm>
            <a:off x="4303011" y="2817431"/>
            <a:ext cx="282575" cy="28257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lstStyle/>
          <a:p>
            <a:endParaRPr lang="zh-CN" altLang="en-US" sz="2400"/>
          </a:p>
        </p:txBody>
      </p:sp>
      <p:sp>
        <p:nvSpPr>
          <p:cNvPr id="28" name="文本框 27"/>
          <p:cNvSpPr txBox="1"/>
          <p:nvPr userDrawn="1"/>
        </p:nvSpPr>
        <p:spPr>
          <a:xfrm>
            <a:off x="4302376" y="2781798"/>
            <a:ext cx="283210" cy="337185"/>
          </a:xfrm>
          <a:prstGeom prst="rect">
            <a:avLst/>
          </a:prstGeom>
          <a:noFill/>
        </p:spPr>
        <p:txBody>
          <a:bodyPr wrap="square" rtlCol="0">
            <a:spAutoFit/>
          </a:bodyPr>
          <a:lstStyle/>
          <a:p>
            <a:pPr algn="ctr"/>
            <a:r>
              <a:rPr kumimoji="1" lang="en-US" sz="1600" dirty="0">
                <a:solidFill>
                  <a:srgbClr val="FFFFFF"/>
                </a:solidFill>
              </a:rPr>
              <a:t>3</a:t>
            </a:r>
            <a:endParaRPr kumimoji="1" lang="en-US" sz="1600" dirty="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9144000" cy="5143500"/>
          </a:xfrm>
          <a:prstGeom prst="rect">
            <a:avLst/>
          </a:prstGeom>
        </p:spPr>
      </p:pic>
      <p:pic>
        <p:nvPicPr>
          <p:cNvPr id="8" name="图片 7"/>
          <p:cNvPicPr>
            <a:picLocks noChangeAspect="1"/>
          </p:cNvPicPr>
          <p:nvPr userDrawn="1"/>
        </p:nvPicPr>
        <p:blipFill>
          <a:blip r:embed="rId3"/>
          <a:stretch>
            <a:fillRect/>
          </a:stretch>
        </p:blipFill>
        <p:spPr>
          <a:xfrm>
            <a:off x="0" y="1"/>
            <a:ext cx="2603500" cy="482600"/>
          </a:xfrm>
          <a:prstGeom prst="rect">
            <a:avLst/>
          </a:prstGeom>
        </p:spPr>
      </p:pic>
      <p:pic>
        <p:nvPicPr>
          <p:cNvPr id="9" name="图片 8"/>
          <p:cNvPicPr>
            <a:picLocks noChangeAspect="1"/>
          </p:cNvPicPr>
          <p:nvPr userDrawn="1"/>
        </p:nvPicPr>
        <p:blipFill>
          <a:blip r:embed="rId4"/>
          <a:stretch>
            <a:fillRect/>
          </a:stretch>
        </p:blipFill>
        <p:spPr>
          <a:xfrm>
            <a:off x="2235201" y="0"/>
            <a:ext cx="6908800" cy="495300"/>
          </a:xfrm>
          <a:prstGeom prst="rect">
            <a:avLst/>
          </a:prstGeom>
        </p:spPr>
      </p:pic>
      <p:pic>
        <p:nvPicPr>
          <p:cNvPr id="10" name="图片 9"/>
          <p:cNvPicPr>
            <a:picLocks noChangeAspect="1"/>
          </p:cNvPicPr>
          <p:nvPr userDrawn="1"/>
        </p:nvPicPr>
        <p:blipFill>
          <a:blip r:embed="rId5"/>
          <a:stretch>
            <a:fillRect/>
          </a:stretch>
        </p:blipFill>
        <p:spPr>
          <a:xfrm>
            <a:off x="7855148" y="133057"/>
            <a:ext cx="965200" cy="228600"/>
          </a:xfrm>
          <a:prstGeom prst="rect">
            <a:avLst/>
          </a:prstGeom>
        </p:spPr>
      </p:pic>
      <p:pic>
        <p:nvPicPr>
          <p:cNvPr id="11" name="图片 10"/>
          <p:cNvPicPr>
            <a:picLocks noChangeAspect="1"/>
          </p:cNvPicPr>
          <p:nvPr userDrawn="1"/>
        </p:nvPicPr>
        <p:blipFill>
          <a:blip r:embed="rId6"/>
          <a:stretch>
            <a:fillRect/>
          </a:stretch>
        </p:blipFill>
        <p:spPr>
          <a:xfrm>
            <a:off x="665802" y="544527"/>
            <a:ext cx="1955800" cy="736600"/>
          </a:xfrm>
          <a:prstGeom prst="rect">
            <a:avLst/>
          </a:prstGeom>
        </p:spPr>
      </p:pic>
      <p:pic>
        <p:nvPicPr>
          <p:cNvPr id="12" name="图片 11"/>
          <p:cNvPicPr>
            <a:picLocks noChangeAspect="1"/>
          </p:cNvPicPr>
          <p:nvPr userDrawn="1"/>
        </p:nvPicPr>
        <p:blipFill>
          <a:blip r:embed="rId7"/>
          <a:stretch>
            <a:fillRect/>
          </a:stretch>
        </p:blipFill>
        <p:spPr>
          <a:xfrm>
            <a:off x="0" y="4567892"/>
            <a:ext cx="9144000" cy="2667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两项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26348"/>
          </a:xfrm>
          <a:prstGeom prst="rect">
            <a:avLst/>
          </a:prstGeom>
        </p:spPr>
      </p:pic>
      <p:pic>
        <p:nvPicPr>
          <p:cNvPr id="9" name="图片 8"/>
          <p:cNvPicPr>
            <a:picLocks noChangeAspect="1"/>
          </p:cNvPicPr>
          <p:nvPr userDrawn="1"/>
        </p:nvPicPr>
        <p:blipFill>
          <a:blip r:embed="rId3"/>
          <a:stretch>
            <a:fillRect/>
          </a:stretch>
        </p:blipFill>
        <p:spPr>
          <a:xfrm>
            <a:off x="1" y="0"/>
            <a:ext cx="6464300" cy="355600"/>
          </a:xfrm>
          <a:prstGeom prst="rect">
            <a:avLst/>
          </a:prstGeom>
        </p:spPr>
      </p:pic>
      <p:pic>
        <p:nvPicPr>
          <p:cNvPr id="10" name="图片 9"/>
          <p:cNvPicPr>
            <a:picLocks noChangeAspect="1"/>
          </p:cNvPicPr>
          <p:nvPr userDrawn="1"/>
        </p:nvPicPr>
        <p:blipFill>
          <a:blip r:embed="rId4"/>
          <a:stretch>
            <a:fillRect/>
          </a:stretch>
        </p:blipFill>
        <p:spPr>
          <a:xfrm>
            <a:off x="6400800" y="0"/>
            <a:ext cx="2743200" cy="355600"/>
          </a:xfrm>
          <a:prstGeom prst="rect">
            <a:avLst/>
          </a:prstGeom>
        </p:spPr>
      </p:pic>
      <p:pic>
        <p:nvPicPr>
          <p:cNvPr id="11" name="图片 10"/>
          <p:cNvPicPr>
            <a:picLocks noChangeAspect="1"/>
          </p:cNvPicPr>
          <p:nvPr userDrawn="1"/>
        </p:nvPicPr>
        <p:blipFill>
          <a:blip r:embed="rId5"/>
          <a:stretch>
            <a:fillRect/>
          </a:stretch>
        </p:blipFill>
        <p:spPr>
          <a:xfrm>
            <a:off x="7855148" y="72056"/>
            <a:ext cx="965200" cy="228600"/>
          </a:xfrm>
          <a:prstGeom prst="rect">
            <a:avLst/>
          </a:prstGeom>
        </p:spPr>
      </p:pic>
      <p:pic>
        <p:nvPicPr>
          <p:cNvPr id="13" name="图片 12"/>
          <p:cNvPicPr>
            <a:picLocks noChangeAspect="1"/>
          </p:cNvPicPr>
          <p:nvPr userDrawn="1"/>
        </p:nvPicPr>
        <p:blipFill>
          <a:blip r:embed="rId6"/>
          <a:stretch>
            <a:fillRect/>
          </a:stretch>
        </p:blipFill>
        <p:spPr>
          <a:xfrm>
            <a:off x="676267" y="355600"/>
            <a:ext cx="901700" cy="6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995F1E45-B1D2-0247-8F03-1F5255872610}"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C4EC41E-9160-814C-A7D7-302B37B833C7}"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95F1E45-B1D2-0247-8F03-1F5255872610}" type="datetimeFigureOut">
              <a:rPr kumimoji="1" lang="zh-CN" altLang="en-US" smtClean="0"/>
            </a:fld>
            <a:endParaRPr kumimoji="1"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4EC41E-9160-814C-A7D7-302B37B833C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18.png"/><Relationship Id="rId7" Type="http://schemas.openxmlformats.org/officeDocument/2006/relationships/tags" Target="../tags/tag3.xml"/><Relationship Id="rId6" Type="http://schemas.openxmlformats.org/officeDocument/2006/relationships/image" Target="../media/image17.emf"/><Relationship Id="rId5" Type="http://schemas.openxmlformats.org/officeDocument/2006/relationships/tags" Target="../tags/tag2.xml"/><Relationship Id="rId4" Type="http://schemas.openxmlformats.org/officeDocument/2006/relationships/image" Target="../media/image16.emf"/><Relationship Id="rId3" Type="http://schemas.openxmlformats.org/officeDocument/2006/relationships/image" Target="../media/image15.emf"/><Relationship Id="rId2" Type="http://schemas.openxmlformats.org/officeDocument/2006/relationships/image" Target="../media/image14.emf"/><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4.xml"/><Relationship Id="rId3" Type="http://schemas.openxmlformats.org/officeDocument/2006/relationships/image" Target="../media/image23.png"/><Relationship Id="rId2" Type="http://schemas.openxmlformats.org/officeDocument/2006/relationships/tags" Target="../tags/tag16.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4.xml"/><Relationship Id="rId3" Type="http://schemas.openxmlformats.org/officeDocument/2006/relationships/image" Target="../media/image24.png"/><Relationship Id="rId2" Type="http://schemas.openxmlformats.org/officeDocument/2006/relationships/tags" Target="../tags/tag18.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4.xml"/><Relationship Id="rId3" Type="http://schemas.openxmlformats.org/officeDocument/2006/relationships/image" Target="../media/image25.png"/><Relationship Id="rId2" Type="http://schemas.openxmlformats.org/officeDocument/2006/relationships/tags" Target="../tags/tag20.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4.xml"/><Relationship Id="rId3" Type="http://schemas.openxmlformats.org/officeDocument/2006/relationships/image" Target="../media/image26.png"/><Relationship Id="rId2" Type="http://schemas.openxmlformats.org/officeDocument/2006/relationships/tags" Target="../tags/tag22.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4.xml"/><Relationship Id="rId3" Type="http://schemas.openxmlformats.org/officeDocument/2006/relationships/image" Target="../media/image27.png"/><Relationship Id="rId2" Type="http://schemas.openxmlformats.org/officeDocument/2006/relationships/tags" Target="../tags/tag24.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4.xml"/><Relationship Id="rId3" Type="http://schemas.openxmlformats.org/officeDocument/2006/relationships/image" Target="../media/image28.png"/><Relationship Id="rId2" Type="http://schemas.openxmlformats.org/officeDocument/2006/relationships/tags" Target="../tags/tag26.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4.xml"/><Relationship Id="rId3" Type="http://schemas.openxmlformats.org/officeDocument/2006/relationships/image" Target="../media/image29.png"/><Relationship Id="rId2" Type="http://schemas.openxmlformats.org/officeDocument/2006/relationships/tags" Target="../tags/tag2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4.xml"/><Relationship Id="rId3" Type="http://schemas.openxmlformats.org/officeDocument/2006/relationships/image" Target="../media/image30.png"/><Relationship Id="rId2" Type="http://schemas.openxmlformats.org/officeDocument/2006/relationships/tags" Target="../tags/tag30.xml"/><Relationship Id="rId1" Type="http://schemas.openxmlformats.org/officeDocument/2006/relationships/tags" Target="../tags/tag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image" Target="../media/image31.png"/><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8" Type="http://schemas.openxmlformats.org/officeDocument/2006/relationships/notesSlide" Target="../notesSlides/notesSlide18.xml"/><Relationship Id="rId37" Type="http://schemas.openxmlformats.org/officeDocument/2006/relationships/slideLayout" Target="../slideLayouts/slideLayout14.xml"/><Relationship Id="rId36" Type="http://schemas.openxmlformats.org/officeDocument/2006/relationships/image" Target="../media/image35.png"/><Relationship Id="rId35" Type="http://schemas.openxmlformats.org/officeDocument/2006/relationships/tags" Target="../tags/tag61.xml"/><Relationship Id="rId34" Type="http://schemas.openxmlformats.org/officeDocument/2006/relationships/tags" Target="../tags/tag60.xml"/><Relationship Id="rId33" Type="http://schemas.openxmlformats.org/officeDocument/2006/relationships/tags" Target="../tags/tag59.xml"/><Relationship Id="rId32" Type="http://schemas.openxmlformats.org/officeDocument/2006/relationships/tags" Target="../tags/tag58.xml"/><Relationship Id="rId31" Type="http://schemas.openxmlformats.org/officeDocument/2006/relationships/tags" Target="../tags/tag57.xml"/><Relationship Id="rId30" Type="http://schemas.openxmlformats.org/officeDocument/2006/relationships/tags" Target="../tags/tag56.xml"/><Relationship Id="rId3" Type="http://schemas.openxmlformats.org/officeDocument/2006/relationships/tags" Target="../tags/tag33.xml"/><Relationship Id="rId29" Type="http://schemas.openxmlformats.org/officeDocument/2006/relationships/image" Target="../media/image34.png"/><Relationship Id="rId28" Type="http://schemas.openxmlformats.org/officeDocument/2006/relationships/tags" Target="../tags/tag55.xml"/><Relationship Id="rId27" Type="http://schemas.openxmlformats.org/officeDocument/2006/relationships/tags" Target="../tags/tag54.xml"/><Relationship Id="rId26" Type="http://schemas.openxmlformats.org/officeDocument/2006/relationships/tags" Target="../tags/tag53.xml"/><Relationship Id="rId25" Type="http://schemas.openxmlformats.org/officeDocument/2006/relationships/tags" Target="../tags/tag52.xml"/><Relationship Id="rId24" Type="http://schemas.openxmlformats.org/officeDocument/2006/relationships/tags" Target="../tags/tag51.xml"/><Relationship Id="rId23" Type="http://schemas.openxmlformats.org/officeDocument/2006/relationships/tags" Target="../tags/tag50.xml"/><Relationship Id="rId22" Type="http://schemas.openxmlformats.org/officeDocument/2006/relationships/tags" Target="../tags/tag49.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32.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image" Target="../media/image33.png"/><Relationship Id="rId16" Type="http://schemas.openxmlformats.org/officeDocument/2006/relationships/tags" Target="../tags/tag44.xml"/><Relationship Id="rId15" Type="http://schemas.openxmlformats.org/officeDocument/2006/relationships/tags" Target="../tags/tag43.xml"/><Relationship Id="rId14" Type="http://schemas.openxmlformats.org/officeDocument/2006/relationships/tags" Target="../tags/tag42.xml"/><Relationship Id="rId13" Type="http://schemas.openxmlformats.org/officeDocument/2006/relationships/tags" Target="../tags/tag41.xml"/><Relationship Id="rId12" Type="http://schemas.openxmlformats.org/officeDocument/2006/relationships/image" Target="../media/image32.png"/><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19.png"/><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image" Target="../media/image38.png"/><Relationship Id="rId5" Type="http://schemas.openxmlformats.org/officeDocument/2006/relationships/tags" Target="../tags/tag64.xml"/><Relationship Id="rId4" Type="http://schemas.openxmlformats.org/officeDocument/2006/relationships/image" Target="../media/image37.png"/><Relationship Id="rId3" Type="http://schemas.openxmlformats.org/officeDocument/2006/relationships/tags" Target="../tags/tag63.xml"/><Relationship Id="rId2" Type="http://schemas.openxmlformats.org/officeDocument/2006/relationships/image" Target="../media/image36.png"/><Relationship Id="rId12" Type="http://schemas.openxmlformats.org/officeDocument/2006/relationships/notesSlide" Target="../notesSlides/notesSlide19.xml"/><Relationship Id="rId11" Type="http://schemas.openxmlformats.org/officeDocument/2006/relationships/slideLayout" Target="../slideLayouts/slideLayout14.xml"/><Relationship Id="rId10" Type="http://schemas.openxmlformats.org/officeDocument/2006/relationships/tags" Target="../tags/tag68.xml"/><Relationship Id="rId1" Type="http://schemas.openxmlformats.org/officeDocument/2006/relationships/tags" Target="../tags/tag62.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tags" Target="../tags/tag74.xml"/><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tags" Target="../tags/tag76.xml"/><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tags" Target="../tags/tag75.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46.png"/><Relationship Id="rId3" Type="http://schemas.openxmlformats.org/officeDocument/2006/relationships/tags" Target="../tags/tag78.xml"/><Relationship Id="rId2" Type="http://schemas.openxmlformats.org/officeDocument/2006/relationships/image" Target="../media/image45.png"/><Relationship Id="rId1" Type="http://schemas.openxmlformats.org/officeDocument/2006/relationships/tags" Target="../tags/tag77.xml"/></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4.xml"/><Relationship Id="rId5" Type="http://schemas.openxmlformats.org/officeDocument/2006/relationships/tags" Target="../tags/tag80.xml"/><Relationship Id="rId4" Type="http://schemas.openxmlformats.org/officeDocument/2006/relationships/image" Target="../media/image40.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tags" Target="../tags/tag79.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4.xml"/><Relationship Id="rId4" Type="http://schemas.openxmlformats.org/officeDocument/2006/relationships/image" Target="../media/image50.png"/><Relationship Id="rId3" Type="http://schemas.openxmlformats.org/officeDocument/2006/relationships/tags" Target="../tags/tag81.xml"/><Relationship Id="rId2" Type="http://schemas.openxmlformats.org/officeDocument/2006/relationships/image" Target="../media/image40.png"/><Relationship Id="rId1"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55.png"/><Relationship Id="rId7" Type="http://schemas.openxmlformats.org/officeDocument/2006/relationships/tags" Target="../tags/tag85.xml"/><Relationship Id="rId6" Type="http://schemas.openxmlformats.org/officeDocument/2006/relationships/image" Target="../media/image54.png"/><Relationship Id="rId5" Type="http://schemas.openxmlformats.org/officeDocument/2006/relationships/tags" Target="../tags/tag84.xml"/><Relationship Id="rId4" Type="http://schemas.openxmlformats.org/officeDocument/2006/relationships/image" Target="../media/image53.png"/><Relationship Id="rId3" Type="http://schemas.openxmlformats.org/officeDocument/2006/relationships/tags" Target="../tags/tag83.xml"/><Relationship Id="rId2" Type="http://schemas.openxmlformats.org/officeDocument/2006/relationships/image" Target="../media/image52.png"/><Relationship Id="rId10" Type="http://schemas.openxmlformats.org/officeDocument/2006/relationships/notesSlide" Target="../notesSlides/notesSlide29.xml"/><Relationship Id="rId1" Type="http://schemas.openxmlformats.org/officeDocument/2006/relationships/tags" Target="../tags/tag82.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4.xml"/><Relationship Id="rId2" Type="http://schemas.openxmlformats.org/officeDocument/2006/relationships/image" Target="../media/image57.png"/><Relationship Id="rId1" Type="http://schemas.openxmlformats.org/officeDocument/2006/relationships/image" Target="../media/image56.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4.xml"/><Relationship Id="rId2" Type="http://schemas.openxmlformats.org/officeDocument/2006/relationships/image" Target="../media/image59.png"/><Relationship Id="rId1" Type="http://schemas.openxmlformats.org/officeDocument/2006/relationships/image" Target="../media/image58.pn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63.png"/><Relationship Id="rId7" Type="http://schemas.openxmlformats.org/officeDocument/2006/relationships/tags" Target="../tags/tag89.xml"/><Relationship Id="rId6" Type="http://schemas.openxmlformats.org/officeDocument/2006/relationships/image" Target="../media/image62.png"/><Relationship Id="rId5" Type="http://schemas.openxmlformats.org/officeDocument/2006/relationships/tags" Target="../tags/tag88.xml"/><Relationship Id="rId4" Type="http://schemas.openxmlformats.org/officeDocument/2006/relationships/image" Target="../media/image61.png"/><Relationship Id="rId3" Type="http://schemas.openxmlformats.org/officeDocument/2006/relationships/tags" Target="../tags/tag87.xml"/><Relationship Id="rId2" Type="http://schemas.openxmlformats.org/officeDocument/2006/relationships/image" Target="../media/image60.png"/><Relationship Id="rId10" Type="http://schemas.openxmlformats.org/officeDocument/2006/relationships/notesSlide" Target="../notesSlides/notesSlide32.xml"/><Relationship Id="rId1" Type="http://schemas.openxmlformats.org/officeDocument/2006/relationships/tags" Target="../tags/tag86.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tags" Target="../tags/tag92.xml"/><Relationship Id="rId4" Type="http://schemas.openxmlformats.org/officeDocument/2006/relationships/image" Target="../media/image65.png"/><Relationship Id="rId3" Type="http://schemas.openxmlformats.org/officeDocument/2006/relationships/tags" Target="../tags/tag91.xml"/><Relationship Id="rId2" Type="http://schemas.openxmlformats.org/officeDocument/2006/relationships/image" Target="../media/image64.png"/><Relationship Id="rId1" Type="http://schemas.openxmlformats.org/officeDocument/2006/relationships/tags" Target="../tags/tag9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8.png"/><Relationship Id="rId1" Type="http://schemas.openxmlformats.org/officeDocument/2006/relationships/tags" Target="../tags/tag9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9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9.xml"/></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8.png"/><Relationship Id="rId1" Type="http://schemas.openxmlformats.org/officeDocument/2006/relationships/tags" Target="../tags/tag100.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2.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tags" Target="../tags/tag107.xml"/><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image" Target="../media/image21.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0" y="0"/>
            <a:ext cx="9144000" cy="5143500"/>
          </a:xfrm>
          <a:prstGeom prst="rect">
            <a:avLst/>
          </a:prstGeom>
        </p:spPr>
      </p:pic>
      <p:pic>
        <p:nvPicPr>
          <p:cNvPr id="8" name="图片 7"/>
          <p:cNvPicPr>
            <a:picLocks noChangeAspect="1"/>
          </p:cNvPicPr>
          <p:nvPr/>
        </p:nvPicPr>
        <p:blipFill>
          <a:blip r:embed="rId3"/>
          <a:stretch>
            <a:fillRect/>
          </a:stretch>
        </p:blipFill>
        <p:spPr>
          <a:xfrm>
            <a:off x="636791" y="0"/>
            <a:ext cx="1612900" cy="850900"/>
          </a:xfrm>
          <a:prstGeom prst="rect">
            <a:avLst/>
          </a:prstGeom>
        </p:spPr>
      </p:pic>
      <p:pic>
        <p:nvPicPr>
          <p:cNvPr id="9" name="图片 8"/>
          <p:cNvPicPr>
            <a:picLocks noChangeAspect="1"/>
          </p:cNvPicPr>
          <p:nvPr/>
        </p:nvPicPr>
        <p:blipFill>
          <a:blip r:embed="rId4"/>
          <a:stretch>
            <a:fillRect/>
          </a:stretch>
        </p:blipFill>
        <p:spPr>
          <a:xfrm>
            <a:off x="688380" y="952568"/>
            <a:ext cx="2387600" cy="685800"/>
          </a:xfrm>
          <a:prstGeom prst="rect">
            <a:avLst/>
          </a:prstGeom>
        </p:spPr>
      </p:pic>
      <p:sp>
        <p:nvSpPr>
          <p:cNvPr id="10" name="文本框 9"/>
          <p:cNvSpPr txBox="1"/>
          <p:nvPr>
            <p:custDataLst>
              <p:tags r:id="rId5"/>
            </p:custDataLst>
          </p:nvPr>
        </p:nvSpPr>
        <p:spPr>
          <a:xfrm>
            <a:off x="1384935" y="1882775"/>
            <a:ext cx="6556375" cy="1710690"/>
          </a:xfrm>
          <a:prstGeom prst="rect">
            <a:avLst/>
          </a:prstGeom>
          <a:noFill/>
        </p:spPr>
        <p:txBody>
          <a:bodyPr wrap="square" rtlCol="0">
            <a:spAutoFit/>
          </a:bodyPr>
          <a:lstStyle/>
          <a:p>
            <a:pPr algn="ctr">
              <a:lnSpc>
                <a:spcPct val="150000"/>
              </a:lnSpc>
            </a:pPr>
            <a:r>
              <a:rPr kumimoji="1" lang="zh-CN" altLang="en-US" sz="5400" b="1" baseline="30000" dirty="0">
                <a:solidFill>
                  <a:schemeClr val="bg1"/>
                </a:solidFill>
                <a:latin typeface="微软雅黑" panose="020B0503020204020204" charset="-122"/>
                <a:ea typeface="微软雅黑" panose="020B0503020204020204" charset="-122"/>
                <a:sym typeface="+mn-ea"/>
              </a:rPr>
              <a:t>万方数据知识服务平台</a:t>
            </a:r>
            <a:endParaRPr kumimoji="1" lang="zh-CN" altLang="en-US" sz="5400" b="1" baseline="30000" dirty="0">
              <a:solidFill>
                <a:schemeClr val="bg1"/>
              </a:solidFill>
              <a:latin typeface="微软雅黑" panose="020B0503020204020204" charset="-122"/>
              <a:ea typeface="微软雅黑" panose="020B0503020204020204" charset="-122"/>
              <a:sym typeface="+mn-ea"/>
            </a:endParaRPr>
          </a:p>
          <a:p>
            <a:pPr algn="ctr">
              <a:lnSpc>
                <a:spcPct val="150000"/>
              </a:lnSpc>
            </a:pPr>
            <a:r>
              <a:rPr kumimoji="1" lang="zh-CN" altLang="en-US" sz="5400" b="1" baseline="30000" dirty="0">
                <a:solidFill>
                  <a:schemeClr val="bg1"/>
                </a:solidFill>
                <a:latin typeface="微软雅黑" panose="020B0503020204020204" charset="-122"/>
                <a:ea typeface="微软雅黑" panose="020B0503020204020204" charset="-122"/>
                <a:sym typeface="+mn-ea"/>
              </a:rPr>
              <a:t>助力学术发现与科学研究 </a:t>
            </a:r>
            <a:endParaRPr kumimoji="1" lang="zh-CN" altLang="en-US" sz="5400" b="1" baseline="30000" dirty="0">
              <a:solidFill>
                <a:schemeClr val="bg1"/>
              </a:solidFill>
              <a:latin typeface="微软雅黑" panose="020B0503020204020204" charset="-122"/>
              <a:ea typeface="微软雅黑" panose="020B0503020204020204" charset="-122"/>
              <a:sym typeface="+mn-ea"/>
            </a:endParaRPr>
          </a:p>
        </p:txBody>
      </p:sp>
      <p:pic>
        <p:nvPicPr>
          <p:cNvPr id="11" name="图片 10"/>
          <p:cNvPicPr>
            <a:picLocks noChangeAspect="1"/>
          </p:cNvPicPr>
          <p:nvPr/>
        </p:nvPicPr>
        <p:blipFill>
          <a:blip r:embed="rId6"/>
          <a:stretch>
            <a:fillRect/>
          </a:stretch>
        </p:blipFill>
        <p:spPr>
          <a:xfrm>
            <a:off x="3416300" y="4497409"/>
            <a:ext cx="5727700" cy="241300"/>
          </a:xfrm>
          <a:prstGeom prst="rect">
            <a:avLst/>
          </a:prstGeom>
        </p:spPr>
      </p:pic>
      <p:pic>
        <p:nvPicPr>
          <p:cNvPr id="15" name="图片 14"/>
          <p:cNvPicPr>
            <a:picLocks noChangeAspect="1"/>
          </p:cNvPicPr>
          <p:nvPr>
            <p:custDataLst>
              <p:tags r:id="rId7"/>
            </p:custDataLst>
          </p:nvPr>
        </p:nvPicPr>
        <p:blipFill>
          <a:blip r:embed="rId8"/>
          <a:stretch>
            <a:fillRect/>
          </a:stretch>
        </p:blipFill>
        <p:spPr>
          <a:xfrm>
            <a:off x="8037830" y="3517265"/>
            <a:ext cx="980440" cy="980440"/>
          </a:xfrm>
          <a:prstGeom prst="rect">
            <a:avLst/>
          </a:prstGeom>
        </p:spPr>
      </p:pic>
    </p:spTree>
    <p:custDataLst>
      <p:tags r:id="rId9"/>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20345" y="1075690"/>
            <a:ext cx="3197860" cy="3481705"/>
          </a:xfrm>
          <a:prstGeom prst="rect">
            <a:avLst/>
          </a:prstGeom>
          <a:noFill/>
          <a:ln w="9525">
            <a:noFill/>
          </a:ln>
        </p:spPr>
        <p:txBody>
          <a:bodyPr wrap="square">
            <a:noAutofit/>
          </a:bodyPr>
          <a:lstStyle/>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会议资源包括中文会议和外文会议</a:t>
            </a:r>
            <a:r>
              <a:rPr lang="zh-CN" sz="1400" b="0" kern="0" dirty="0">
                <a:latin typeface="黑体" panose="02010609060101010101" pitchFamily="49" charset="-122"/>
                <a:ea typeface="黑体" panose="02010609060101010101" pitchFamily="49" charset="-122"/>
              </a:rPr>
              <a:t>；</a:t>
            </a:r>
            <a:endParaRPr lang="zh-CN"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中文会议收录始于1982年，年收集约3000个重要学术会议，共</a:t>
            </a:r>
            <a:r>
              <a:rPr sz="1400" b="0" kern="0" dirty="0">
                <a:solidFill>
                  <a:srgbClr val="FF0000"/>
                </a:solidFill>
                <a:latin typeface="黑体" panose="02010609060101010101" pitchFamily="49" charset="-122"/>
                <a:ea typeface="黑体" panose="02010609060101010101" pitchFamily="49" charset="-122"/>
              </a:rPr>
              <a:t>1510万</a:t>
            </a:r>
            <a:r>
              <a:rPr sz="1400" b="0" kern="0" dirty="0">
                <a:latin typeface="黑体" panose="02010609060101010101" pitchFamily="49" charset="-122"/>
                <a:ea typeface="黑体" panose="02010609060101010101" pitchFamily="49" charset="-122"/>
              </a:rPr>
              <a:t>条数据，年增</a:t>
            </a:r>
            <a:r>
              <a:rPr sz="1400" b="0" kern="0" dirty="0">
                <a:solidFill>
                  <a:srgbClr val="FF0000"/>
                </a:solidFill>
                <a:latin typeface="黑体" panose="02010609060101010101" pitchFamily="49" charset="-122"/>
                <a:ea typeface="黑体" panose="02010609060101010101" pitchFamily="49" charset="-122"/>
              </a:rPr>
              <a:t>20万</a:t>
            </a:r>
            <a:r>
              <a:rPr sz="1400" b="0" kern="0" dirty="0">
                <a:latin typeface="黑体" panose="02010609060101010101" pitchFamily="49" charset="-122"/>
                <a:ea typeface="黑体" panose="02010609060101010101" pitchFamily="49" charset="-122"/>
              </a:rPr>
              <a:t>篇论文，每月更新</a:t>
            </a:r>
            <a:r>
              <a:rPr lang="zh-CN" sz="1400" b="0" kern="0" dirty="0">
                <a:latin typeface="黑体" panose="02010609060101010101" pitchFamily="49" charset="-122"/>
                <a:ea typeface="黑体" panose="02010609060101010101" pitchFamily="49" charset="-122"/>
              </a:rPr>
              <a:t>；</a:t>
            </a: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外文会议主要来源于NSTL外文文献数据库，收录了共计</a:t>
            </a:r>
            <a:r>
              <a:rPr lang="en-US" sz="1400" b="0" kern="0" dirty="0">
                <a:solidFill>
                  <a:srgbClr val="FF0000"/>
                </a:solidFill>
                <a:latin typeface="黑体" panose="02010609060101010101" pitchFamily="49" charset="-122"/>
                <a:ea typeface="黑体" panose="02010609060101010101" pitchFamily="49" charset="-122"/>
              </a:rPr>
              <a:t>1154</a:t>
            </a:r>
            <a:r>
              <a:rPr sz="1400" b="0" kern="0" dirty="0">
                <a:solidFill>
                  <a:srgbClr val="FF0000"/>
                </a:solidFill>
                <a:latin typeface="黑体" panose="02010609060101010101" pitchFamily="49" charset="-122"/>
                <a:ea typeface="黑体" panose="02010609060101010101" pitchFamily="49" charset="-122"/>
              </a:rPr>
              <a:t>万</a:t>
            </a:r>
            <a:r>
              <a:rPr sz="1400" b="0" kern="0" dirty="0">
                <a:latin typeface="黑体" panose="02010609060101010101" pitchFamily="49" charset="-122"/>
                <a:ea typeface="黑体" panose="02010609060101010101" pitchFamily="49" charset="-122"/>
              </a:rPr>
              <a:t>篇全文（部分文献有少量回溯），年增论文约</a:t>
            </a:r>
            <a:r>
              <a:rPr sz="1400" b="0" kern="0" dirty="0">
                <a:solidFill>
                  <a:srgbClr val="FF0000"/>
                </a:solidFill>
                <a:latin typeface="黑体" panose="02010609060101010101" pitchFamily="49" charset="-122"/>
                <a:ea typeface="黑体" panose="02010609060101010101" pitchFamily="49" charset="-122"/>
              </a:rPr>
              <a:t>20余万</a:t>
            </a:r>
            <a:r>
              <a:rPr sz="1400" b="0" kern="0" dirty="0">
                <a:latin typeface="黑体" panose="02010609060101010101" pitchFamily="49" charset="-122"/>
                <a:ea typeface="黑体" panose="02010609060101010101" pitchFamily="49" charset="-122"/>
              </a:rPr>
              <a:t>篇，每月更新</a:t>
            </a:r>
            <a:r>
              <a:rPr lang="zh-CN" sz="1400" b="0" kern="0" dirty="0">
                <a:latin typeface="黑体" panose="02010609060101010101" pitchFamily="49" charset="-122"/>
                <a:ea typeface="黑体" panose="02010609060101010101" pitchFamily="49" charset="-122"/>
              </a:rPr>
              <a:t>。</a:t>
            </a:r>
            <a:endParaRPr lang="zh-CN"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69875" y="575945"/>
            <a:ext cx="1722120"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会议资源</a:t>
            </a:r>
            <a:endParaRPr lang="zh-CN" altLang="en-US" sz="2100" b="1" dirty="0">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3429635" y="974090"/>
            <a:ext cx="5342255" cy="3852545"/>
          </a:xfrm>
          <a:prstGeom prst="rect">
            <a:avLst/>
          </a:prstGeom>
          <a:ln>
            <a:solidFill>
              <a:schemeClr val="accent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20345" y="1075690"/>
            <a:ext cx="3197860" cy="3481705"/>
          </a:xfrm>
          <a:prstGeom prst="rect">
            <a:avLst/>
          </a:prstGeom>
          <a:noFill/>
          <a:ln w="9525">
            <a:noFill/>
          </a:ln>
        </p:spPr>
        <p:txBody>
          <a:bodyPr wrap="square">
            <a:noAutofit/>
          </a:bodyPr>
          <a:lstStyle/>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中外专利数据库涵盖超过</a:t>
            </a:r>
            <a:r>
              <a:rPr sz="1400" b="0" kern="0" dirty="0">
                <a:solidFill>
                  <a:schemeClr val="accent1"/>
                </a:solidFill>
                <a:latin typeface="黑体" panose="02010609060101010101" pitchFamily="49" charset="-122"/>
                <a:ea typeface="黑体" panose="02010609060101010101" pitchFamily="49" charset="-122"/>
              </a:rPr>
              <a:t>1.4亿</a:t>
            </a:r>
            <a:r>
              <a:rPr sz="1400" b="0" kern="0" dirty="0">
                <a:latin typeface="黑体" panose="02010609060101010101" pitchFamily="49" charset="-122"/>
                <a:ea typeface="黑体" panose="02010609060101010101" pitchFamily="49" charset="-122"/>
              </a:rPr>
              <a:t>条专利数据，范围覆盖</a:t>
            </a:r>
            <a:r>
              <a:rPr sz="1400" b="0" kern="0" dirty="0">
                <a:solidFill>
                  <a:schemeClr val="accent1"/>
                </a:solidFill>
                <a:latin typeface="黑体" panose="02010609060101010101" pitchFamily="49" charset="-122"/>
                <a:ea typeface="黑体" panose="02010609060101010101" pitchFamily="49" charset="-122"/>
              </a:rPr>
              <a:t>十一国两组织</a:t>
            </a:r>
            <a:r>
              <a:rPr lang="zh-CN" sz="1400" b="0" kern="0" dirty="0">
                <a:solidFill>
                  <a:schemeClr val="accent1"/>
                </a:solidFill>
                <a:latin typeface="黑体" panose="02010609060101010101" pitchFamily="49" charset="-122"/>
                <a:ea typeface="黑体" panose="02010609060101010101" pitchFamily="49" charset="-122"/>
              </a:rPr>
              <a:t>两地区</a:t>
            </a:r>
            <a:r>
              <a:rPr sz="1400" b="0" kern="0" dirty="0">
                <a:latin typeface="黑体" panose="02010609060101010101" pitchFamily="49" charset="-122"/>
                <a:ea typeface="黑体" panose="02010609060101010101" pitchFamily="49" charset="-122"/>
              </a:rPr>
              <a:t>专利</a:t>
            </a:r>
            <a:r>
              <a:rPr lang="zh-CN" sz="1400" b="0" kern="0" dirty="0">
                <a:latin typeface="黑体" panose="02010609060101010101" pitchFamily="49" charset="-122"/>
                <a:ea typeface="黑体" panose="02010609060101010101" pitchFamily="49" charset="-122"/>
              </a:rPr>
              <a:t>；</a:t>
            </a:r>
            <a:endParaRPr lang="zh-CN"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endParaRPr lang="zh-CN"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中国专利</a:t>
            </a:r>
            <a:r>
              <a:rPr sz="1400" b="0" kern="0" dirty="0">
                <a:solidFill>
                  <a:srgbClr val="FF0000"/>
                </a:solidFill>
                <a:latin typeface="黑体" panose="02010609060101010101" pitchFamily="49" charset="-122"/>
                <a:ea typeface="黑体" panose="02010609060101010101" pitchFamily="49" charset="-122"/>
              </a:rPr>
              <a:t>3900余万</a:t>
            </a:r>
            <a:r>
              <a:rPr sz="1400" b="0" kern="0" dirty="0">
                <a:latin typeface="黑体" panose="02010609060101010101" pitchFamily="49" charset="-122"/>
                <a:ea typeface="黑体" panose="02010609060101010101" pitchFamily="49" charset="-122"/>
              </a:rPr>
              <a:t>条，收录时间始于1985年</a:t>
            </a:r>
            <a:r>
              <a:rPr lang="zh-CN" sz="1400" b="0" kern="0" dirty="0">
                <a:latin typeface="黑体" panose="02010609060101010101" pitchFamily="49" charset="-122"/>
                <a:ea typeface="黑体" panose="02010609060101010101" pitchFamily="49" charset="-122"/>
              </a:rPr>
              <a:t>，每月新增</a:t>
            </a:r>
            <a:r>
              <a:rPr lang="en-US" altLang="zh-CN" sz="1400" b="0" kern="0" dirty="0">
                <a:solidFill>
                  <a:srgbClr val="FF0000"/>
                </a:solidFill>
                <a:latin typeface="黑体" panose="02010609060101010101" pitchFamily="49" charset="-122"/>
                <a:ea typeface="黑体" panose="02010609060101010101" pitchFamily="49" charset="-122"/>
              </a:rPr>
              <a:t>30</a:t>
            </a:r>
            <a:r>
              <a:rPr lang="zh-CN" altLang="en-US" sz="1400" kern="0" dirty="0">
                <a:solidFill>
                  <a:srgbClr val="FF0000"/>
                </a:solidFill>
                <a:latin typeface="黑体" panose="02010609060101010101" pitchFamily="49" charset="-122"/>
                <a:ea typeface="黑体" panose="02010609060101010101" pitchFamily="49" charset="-122"/>
                <a:sym typeface="+mn-ea"/>
              </a:rPr>
              <a:t>余</a:t>
            </a:r>
            <a:r>
              <a:rPr lang="zh-CN" altLang="en-US" sz="1400" b="0" kern="0" dirty="0">
                <a:solidFill>
                  <a:srgbClr val="FF0000"/>
                </a:solidFill>
                <a:latin typeface="黑体" panose="02010609060101010101" pitchFamily="49" charset="-122"/>
                <a:ea typeface="黑体" panose="02010609060101010101" pitchFamily="49" charset="-122"/>
              </a:rPr>
              <a:t>万</a:t>
            </a:r>
            <a:r>
              <a:rPr lang="zh-CN" altLang="en-US" sz="1400" b="0" kern="0" dirty="0">
                <a:latin typeface="黑体" panose="02010609060101010101" pitchFamily="49" charset="-122"/>
                <a:ea typeface="黑体" panose="02010609060101010101" pitchFamily="49" charset="-122"/>
              </a:rPr>
              <a:t>条；</a:t>
            </a: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外国专利</a:t>
            </a:r>
            <a:r>
              <a:rPr sz="1400" b="0" kern="0" dirty="0">
                <a:solidFill>
                  <a:srgbClr val="FF0000"/>
                </a:solidFill>
                <a:latin typeface="黑体" panose="02010609060101010101" pitchFamily="49" charset="-122"/>
                <a:ea typeface="黑体" panose="02010609060101010101" pitchFamily="49" charset="-122"/>
              </a:rPr>
              <a:t>1亿</a:t>
            </a:r>
            <a:r>
              <a:rPr sz="1400" b="0" kern="0" dirty="0">
                <a:latin typeface="黑体" panose="02010609060101010101" pitchFamily="49" charset="-122"/>
                <a:ea typeface="黑体" panose="02010609060101010101" pitchFamily="49" charset="-122"/>
              </a:rPr>
              <a:t>余条，最早可追溯到十八世纪八十年代</a:t>
            </a:r>
            <a:r>
              <a:rPr lang="zh-CN" sz="1400" b="0" kern="0" dirty="0">
                <a:latin typeface="黑体" panose="02010609060101010101" pitchFamily="49" charset="-122"/>
                <a:ea typeface="黑体" panose="02010609060101010101" pitchFamily="49" charset="-122"/>
              </a:rPr>
              <a:t>，每年新增</a:t>
            </a:r>
            <a:r>
              <a:rPr lang="en-US" altLang="zh-CN" sz="1400" b="0" kern="0" dirty="0">
                <a:solidFill>
                  <a:srgbClr val="FF0000"/>
                </a:solidFill>
                <a:latin typeface="黑体" panose="02010609060101010101" pitchFamily="49" charset="-122"/>
                <a:ea typeface="黑体" panose="02010609060101010101" pitchFamily="49" charset="-122"/>
              </a:rPr>
              <a:t>300</a:t>
            </a:r>
            <a:r>
              <a:rPr lang="zh-CN" altLang="en-US" sz="1400" kern="0" dirty="0">
                <a:solidFill>
                  <a:srgbClr val="FF0000"/>
                </a:solidFill>
                <a:latin typeface="黑体" panose="02010609060101010101" pitchFamily="49" charset="-122"/>
                <a:ea typeface="黑体" panose="02010609060101010101" pitchFamily="49" charset="-122"/>
                <a:sym typeface="+mn-ea"/>
              </a:rPr>
              <a:t>余</a:t>
            </a:r>
            <a:r>
              <a:rPr lang="zh-CN" altLang="en-US" sz="1400" b="0" kern="0" dirty="0">
                <a:solidFill>
                  <a:srgbClr val="FF0000"/>
                </a:solidFill>
                <a:latin typeface="黑体" panose="02010609060101010101" pitchFamily="49" charset="-122"/>
                <a:ea typeface="黑体" panose="02010609060101010101" pitchFamily="49" charset="-122"/>
              </a:rPr>
              <a:t>万</a:t>
            </a:r>
            <a:r>
              <a:rPr lang="zh-CN" altLang="en-US" sz="1400" b="0" kern="0" dirty="0">
                <a:latin typeface="黑体" panose="02010609060101010101" pitchFamily="49" charset="-122"/>
                <a:ea typeface="黑体" panose="02010609060101010101" pitchFamily="49" charset="-122"/>
              </a:rPr>
              <a:t>条</a:t>
            </a:r>
            <a:r>
              <a:rPr sz="1400" b="0" kern="0" dirty="0">
                <a:latin typeface="黑体" panose="02010609060101010101" pitchFamily="49" charset="-122"/>
                <a:ea typeface="黑体" panose="02010609060101010101" pitchFamily="49" charset="-122"/>
              </a:rPr>
              <a:t>。</a:t>
            </a:r>
            <a:endParaRPr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69875" y="575945"/>
            <a:ext cx="1722120"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专利资源</a:t>
            </a:r>
            <a:endParaRPr lang="zh-CN" altLang="en-US" sz="2100" b="1" dirty="0">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3418205" y="824865"/>
            <a:ext cx="5547360" cy="3732530"/>
          </a:xfrm>
          <a:prstGeom prst="rect">
            <a:avLst/>
          </a:prstGeom>
          <a:ln>
            <a:solidFill>
              <a:schemeClr val="accent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20345" y="1075690"/>
            <a:ext cx="3197860" cy="3481705"/>
          </a:xfrm>
          <a:prstGeom prst="rect">
            <a:avLst/>
          </a:prstGeom>
          <a:noFill/>
          <a:ln w="9525">
            <a:noFill/>
          </a:ln>
        </p:spPr>
        <p:txBody>
          <a:bodyPr wrap="square">
            <a:noAutofit/>
          </a:bodyPr>
          <a:lstStyle/>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科技报告资源包括中文科技报告和外文科技报告</a:t>
            </a:r>
            <a:r>
              <a:rPr lang="zh-CN" sz="1400" b="0" kern="0" dirty="0">
                <a:latin typeface="黑体" panose="02010609060101010101" pitchFamily="49" charset="-122"/>
                <a:ea typeface="黑体" panose="02010609060101010101" pitchFamily="49" charset="-122"/>
              </a:rPr>
              <a:t>；</a:t>
            </a: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中文科技报告，收录始于1966年，源于中华人民共和国科学技术部，共计</a:t>
            </a:r>
            <a:r>
              <a:rPr sz="1400" b="0" kern="0" dirty="0">
                <a:solidFill>
                  <a:srgbClr val="FF0000"/>
                </a:solidFill>
                <a:latin typeface="黑体" panose="02010609060101010101" pitchFamily="49" charset="-122"/>
                <a:ea typeface="黑体" panose="02010609060101010101" pitchFamily="49" charset="-122"/>
              </a:rPr>
              <a:t>10</a:t>
            </a:r>
            <a:r>
              <a:rPr sz="1400" kern="0" dirty="0">
                <a:solidFill>
                  <a:srgbClr val="FF0000"/>
                </a:solidFill>
                <a:latin typeface="黑体" panose="02010609060101010101" pitchFamily="49" charset="-122"/>
                <a:ea typeface="黑体" panose="02010609060101010101" pitchFamily="49" charset="-122"/>
                <a:sym typeface="+mn-ea"/>
              </a:rPr>
              <a:t>余</a:t>
            </a:r>
            <a:r>
              <a:rPr sz="1400" b="0" kern="0" dirty="0">
                <a:solidFill>
                  <a:srgbClr val="FF0000"/>
                </a:solidFill>
                <a:latin typeface="黑体" panose="02010609060101010101" pitchFamily="49" charset="-122"/>
                <a:ea typeface="黑体" panose="02010609060101010101" pitchFamily="49" charset="-122"/>
              </a:rPr>
              <a:t>万</a:t>
            </a:r>
            <a:r>
              <a:rPr sz="1400" b="0" kern="0" dirty="0">
                <a:latin typeface="黑体" panose="02010609060101010101" pitchFamily="49" charset="-122"/>
                <a:ea typeface="黑体" panose="02010609060101010101" pitchFamily="49" charset="-122"/>
              </a:rPr>
              <a:t>份；</a:t>
            </a: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外文科技报告，收录始于1958年，源于美国政府四大科技报告（</a:t>
            </a:r>
            <a:r>
              <a:rPr sz="1400" b="0" kern="0" dirty="0">
                <a:solidFill>
                  <a:schemeClr val="tx1"/>
                </a:solidFill>
                <a:latin typeface="黑体" panose="02010609060101010101" pitchFamily="49" charset="-122"/>
                <a:ea typeface="黑体" panose="02010609060101010101" pitchFamily="49" charset="-122"/>
              </a:rPr>
              <a:t>AD、DE、NASA、PB</a:t>
            </a:r>
            <a:r>
              <a:rPr sz="1400" b="0" kern="0" dirty="0">
                <a:latin typeface="黑体" panose="02010609060101010101" pitchFamily="49" charset="-122"/>
                <a:ea typeface="黑体" panose="02010609060101010101" pitchFamily="49" charset="-122"/>
              </a:rPr>
              <a:t>），共计</a:t>
            </a:r>
            <a:r>
              <a:rPr sz="1400" b="0" kern="0" dirty="0">
                <a:solidFill>
                  <a:srgbClr val="FF0000"/>
                </a:solidFill>
                <a:latin typeface="黑体" panose="02010609060101010101" pitchFamily="49" charset="-122"/>
                <a:ea typeface="黑体" panose="02010609060101010101" pitchFamily="49" charset="-122"/>
              </a:rPr>
              <a:t>110</a:t>
            </a:r>
            <a:r>
              <a:rPr sz="1400" kern="0" dirty="0">
                <a:solidFill>
                  <a:srgbClr val="FF0000"/>
                </a:solidFill>
                <a:latin typeface="黑体" panose="02010609060101010101" pitchFamily="49" charset="-122"/>
                <a:ea typeface="黑体" panose="02010609060101010101" pitchFamily="49" charset="-122"/>
                <a:sym typeface="+mn-ea"/>
              </a:rPr>
              <a:t>余</a:t>
            </a:r>
            <a:r>
              <a:rPr sz="1400" b="0" kern="0" dirty="0">
                <a:solidFill>
                  <a:srgbClr val="FF0000"/>
                </a:solidFill>
                <a:latin typeface="黑体" panose="02010609060101010101" pitchFamily="49" charset="-122"/>
                <a:ea typeface="黑体" panose="02010609060101010101" pitchFamily="49" charset="-122"/>
              </a:rPr>
              <a:t>万</a:t>
            </a:r>
            <a:r>
              <a:rPr sz="1400" b="0" kern="0" dirty="0">
                <a:latin typeface="黑体" panose="02010609060101010101" pitchFamily="49" charset="-122"/>
                <a:ea typeface="黑体" panose="02010609060101010101" pitchFamily="49" charset="-122"/>
              </a:rPr>
              <a:t>份。</a:t>
            </a:r>
            <a:endParaRPr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20345" y="575945"/>
            <a:ext cx="1981835"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科技报告资源</a:t>
            </a:r>
            <a:endParaRPr lang="zh-CN" altLang="en-US" sz="2100" b="1" dirty="0">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3357245" y="989965"/>
            <a:ext cx="5570220" cy="3565525"/>
          </a:xfrm>
          <a:prstGeom prst="rect">
            <a:avLst/>
          </a:prstGeom>
          <a:ln>
            <a:solidFill>
              <a:schemeClr val="accent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177800" y="1467485"/>
            <a:ext cx="3054985" cy="3481705"/>
          </a:xfrm>
          <a:prstGeom prst="rect">
            <a:avLst/>
          </a:prstGeom>
          <a:noFill/>
          <a:ln w="9525">
            <a:noFill/>
          </a:ln>
        </p:spPr>
        <p:txBody>
          <a:bodyPr wrap="square">
            <a:noAutofit/>
          </a:bodyPr>
          <a:lstStyle/>
          <a:p>
            <a:pPr algn="just">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科技成果收录了自1978年以来国家和地方主要科技计划、科技奖励成果，以及企业、高等院校和科研院所等单位的科技成果信息</a:t>
            </a:r>
            <a:r>
              <a:rPr lang="zh-CN" sz="1400" b="0" kern="0" dirty="0">
                <a:latin typeface="黑体" panose="02010609060101010101" pitchFamily="49" charset="-122"/>
                <a:ea typeface="黑体" panose="02010609060101010101" pitchFamily="49" charset="-122"/>
              </a:rPr>
              <a:t>。</a:t>
            </a:r>
            <a:r>
              <a:rPr lang="zh-CN" altLang="en-US" sz="1400" kern="0" dirty="0">
                <a:latin typeface="黑体" panose="02010609060101010101" pitchFamily="49" charset="-122"/>
                <a:ea typeface="黑体" panose="02010609060101010101" pitchFamily="49" charset="-122"/>
                <a:sym typeface="+mn-ea"/>
              </a:rPr>
              <a:t>目前，</a:t>
            </a:r>
            <a:r>
              <a:rPr sz="1400" b="0" kern="0" dirty="0">
                <a:latin typeface="黑体" panose="02010609060101010101" pitchFamily="49" charset="-122"/>
                <a:ea typeface="黑体" panose="02010609060101010101" pitchFamily="49" charset="-122"/>
              </a:rPr>
              <a:t>共计</a:t>
            </a:r>
            <a:r>
              <a:rPr sz="1400" b="0" kern="0" dirty="0">
                <a:solidFill>
                  <a:srgbClr val="FF0000"/>
                </a:solidFill>
                <a:latin typeface="黑体" panose="02010609060101010101" pitchFamily="49" charset="-122"/>
                <a:ea typeface="黑体" panose="02010609060101010101" pitchFamily="49" charset="-122"/>
              </a:rPr>
              <a:t>64</a:t>
            </a:r>
            <a:r>
              <a:rPr sz="1400" kern="0" dirty="0">
                <a:solidFill>
                  <a:srgbClr val="FF0000"/>
                </a:solidFill>
                <a:latin typeface="黑体" panose="02010609060101010101" pitchFamily="49" charset="-122"/>
                <a:ea typeface="黑体" panose="02010609060101010101" pitchFamily="49" charset="-122"/>
                <a:sym typeface="+mn-ea"/>
              </a:rPr>
              <a:t>余</a:t>
            </a:r>
            <a:r>
              <a:rPr sz="1400" b="0" kern="0" dirty="0">
                <a:solidFill>
                  <a:srgbClr val="FF0000"/>
                </a:solidFill>
                <a:latin typeface="黑体" panose="02010609060101010101" pitchFamily="49" charset="-122"/>
                <a:ea typeface="黑体" panose="02010609060101010101" pitchFamily="49" charset="-122"/>
              </a:rPr>
              <a:t>万</a:t>
            </a:r>
            <a:r>
              <a:rPr sz="1400" b="0" kern="0" dirty="0">
                <a:latin typeface="黑体" panose="02010609060101010101" pitchFamily="49" charset="-122"/>
                <a:ea typeface="黑体" panose="02010609060101010101" pitchFamily="49" charset="-122"/>
              </a:rPr>
              <a:t>项，每两月更新。</a:t>
            </a:r>
            <a:endParaRPr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endParaRPr lang="zh-CN"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endParaRPr lang="zh-CN" altLang="en-US"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20345" y="575945"/>
            <a:ext cx="1981835"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成果资源</a:t>
            </a:r>
            <a:endParaRPr lang="zh-CN" altLang="en-US" sz="2100" b="1" dirty="0">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3460750" y="937895"/>
            <a:ext cx="5396865" cy="3418205"/>
          </a:xfrm>
          <a:prstGeom prst="rect">
            <a:avLst/>
          </a:prstGeom>
          <a:ln>
            <a:solidFill>
              <a:schemeClr val="accent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41785" y="964481"/>
            <a:ext cx="3054985" cy="3481705"/>
          </a:xfrm>
          <a:prstGeom prst="rect">
            <a:avLst/>
          </a:prstGeom>
          <a:noFill/>
          <a:ln w="9525">
            <a:noFill/>
          </a:ln>
        </p:spPr>
        <p:txBody>
          <a:bodyPr wrap="square">
            <a:noAutofit/>
          </a:bodyPr>
          <a:lstStyle/>
          <a:p>
            <a:pPr algn="just">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国内标准资源来源于中外标准数据库，涵盖了中国标准、国际标准以及各国标准等在内的</a:t>
            </a:r>
            <a:r>
              <a:rPr sz="1400" b="0" kern="0" dirty="0">
                <a:solidFill>
                  <a:srgbClr val="FF0000"/>
                </a:solidFill>
                <a:latin typeface="黑体" panose="02010609060101010101" pitchFamily="49" charset="-122"/>
                <a:ea typeface="黑体" panose="02010609060101010101" pitchFamily="49" charset="-122"/>
              </a:rPr>
              <a:t>247</a:t>
            </a:r>
            <a:r>
              <a:rPr sz="1400" kern="0" dirty="0">
                <a:solidFill>
                  <a:srgbClr val="FF0000"/>
                </a:solidFill>
                <a:latin typeface="黑体" panose="02010609060101010101" pitchFamily="49" charset="-122"/>
                <a:ea typeface="黑体" panose="02010609060101010101" pitchFamily="49" charset="-122"/>
                <a:sym typeface="+mn-ea"/>
              </a:rPr>
              <a:t>万</a:t>
            </a:r>
            <a:r>
              <a:rPr sz="1400" b="0" kern="0" dirty="0">
                <a:latin typeface="黑体" panose="02010609060101010101" pitchFamily="49" charset="-122"/>
                <a:ea typeface="黑体" panose="02010609060101010101" pitchFamily="49" charset="-122"/>
              </a:rPr>
              <a:t>余条记录</a:t>
            </a:r>
            <a:r>
              <a:rPr lang="zh-CN" sz="1400" b="0" kern="0" dirty="0" smtClean="0">
                <a:latin typeface="黑体" panose="02010609060101010101" pitchFamily="49" charset="-122"/>
                <a:ea typeface="黑体" panose="02010609060101010101" pitchFamily="49" charset="-122"/>
              </a:rPr>
              <a:t>；</a:t>
            </a:r>
            <a:r>
              <a:rPr lang="zh-CN" altLang="en-US" sz="1400" b="0" kern="0" dirty="0" smtClean="0">
                <a:latin typeface="黑体" panose="02010609060101010101" pitchFamily="49" charset="-122"/>
                <a:ea typeface="黑体" panose="02010609060101010101" pitchFamily="49" charset="-122"/>
              </a:rPr>
              <a:t>其中，</a:t>
            </a:r>
            <a:r>
              <a:rPr lang="zh-CN" altLang="en-US" sz="1400" kern="0" dirty="0">
                <a:solidFill>
                  <a:srgbClr val="000000"/>
                </a:solidFill>
                <a:latin typeface="黑体" panose="02010609060101010101" pitchFamily="49" charset="-122"/>
                <a:ea typeface="黑体" panose="02010609060101010101" pitchFamily="49" charset="-122"/>
              </a:rPr>
              <a:t>国标全文</a:t>
            </a:r>
            <a:r>
              <a:rPr lang="en-US" altLang="zh-CN" sz="1400" kern="0" dirty="0">
                <a:solidFill>
                  <a:srgbClr val="FF0000"/>
                </a:solidFill>
                <a:latin typeface="黑体" panose="02010609060101010101" pitchFamily="49" charset="-122"/>
                <a:ea typeface="黑体" panose="02010609060101010101" pitchFamily="49" charset="-122"/>
              </a:rPr>
              <a:t>61926</a:t>
            </a:r>
            <a:r>
              <a:rPr lang="zh-CN" altLang="en-US" sz="1400" kern="0" dirty="0">
                <a:solidFill>
                  <a:srgbClr val="000000"/>
                </a:solidFill>
                <a:latin typeface="黑体" panose="02010609060101010101" pitchFamily="49" charset="-122"/>
                <a:ea typeface="黑体" panose="02010609060101010101" pitchFamily="49" charset="-122"/>
              </a:rPr>
              <a:t>篇，行标全文</a:t>
            </a:r>
            <a:r>
              <a:rPr lang="en-US" altLang="zh-CN" sz="1400" kern="0" dirty="0">
                <a:solidFill>
                  <a:srgbClr val="FF0000"/>
                </a:solidFill>
                <a:latin typeface="黑体" panose="02010609060101010101" pitchFamily="49" charset="-122"/>
                <a:ea typeface="黑体" panose="02010609060101010101" pitchFamily="49" charset="-122"/>
              </a:rPr>
              <a:t>29813</a:t>
            </a:r>
            <a:r>
              <a:rPr lang="zh-CN" altLang="en-US" sz="1400" kern="0" dirty="0">
                <a:solidFill>
                  <a:srgbClr val="000000"/>
                </a:solidFill>
                <a:latin typeface="黑体" panose="02010609060101010101" pitchFamily="49" charset="-122"/>
                <a:ea typeface="黑体" panose="02010609060101010101" pitchFamily="49" charset="-122"/>
              </a:rPr>
              <a:t>篇；</a:t>
            </a:r>
            <a:endParaRPr lang="zh-CN" sz="1400" kern="0" dirty="0">
              <a:solidFill>
                <a:srgbClr val="000000"/>
              </a:solidFill>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r>
              <a:rPr sz="1400" b="0" kern="0" dirty="0" err="1" smtClean="0">
                <a:latin typeface="黑体" panose="02010609060101010101" pitchFamily="49" charset="-122"/>
                <a:ea typeface="黑体" panose="02010609060101010101" pitchFamily="49" charset="-122"/>
              </a:rPr>
              <a:t>国际标准来源于科睿唯安国际标准数据库</a:t>
            </a:r>
            <a:r>
              <a:rPr sz="1400" b="0" kern="0" dirty="0" err="1">
                <a:latin typeface="黑体" panose="02010609060101010101" pitchFamily="49" charset="-122"/>
                <a:ea typeface="黑体" panose="02010609060101010101" pitchFamily="49" charset="-122"/>
              </a:rPr>
              <a:t>（Techstreet</a:t>
            </a:r>
            <a:r>
              <a:rPr sz="1400" b="0" kern="0" dirty="0">
                <a:latin typeface="黑体" panose="02010609060101010101" pitchFamily="49" charset="-122"/>
                <a:ea typeface="黑体" panose="02010609060101010101" pitchFamily="49" charset="-122"/>
              </a:rPr>
              <a:t>），涵盖国际及国外先进标准，包含超过</a:t>
            </a:r>
            <a:r>
              <a:rPr sz="1400" b="0" kern="0" dirty="0">
                <a:solidFill>
                  <a:srgbClr val="FF0000"/>
                </a:solidFill>
                <a:latin typeface="黑体" panose="02010609060101010101" pitchFamily="49" charset="-122"/>
                <a:ea typeface="黑体" panose="02010609060101010101" pitchFamily="49" charset="-122"/>
              </a:rPr>
              <a:t>55万件</a:t>
            </a:r>
            <a:r>
              <a:rPr sz="1400" b="0" kern="0" dirty="0">
                <a:latin typeface="黑体" panose="02010609060101010101" pitchFamily="49" charset="-122"/>
                <a:ea typeface="黑体" panose="02010609060101010101" pitchFamily="49" charset="-122"/>
              </a:rPr>
              <a:t>标准相关文档。</a:t>
            </a:r>
            <a:endParaRPr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20345" y="575945"/>
            <a:ext cx="1981835"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标准资源</a:t>
            </a:r>
            <a:endParaRPr lang="zh-CN" altLang="en-US" sz="2100" b="1" dirty="0">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3519170" y="989965"/>
            <a:ext cx="5171440" cy="3550920"/>
          </a:xfrm>
          <a:prstGeom prst="rect">
            <a:avLst/>
          </a:prstGeom>
          <a:ln>
            <a:solidFill>
              <a:schemeClr val="accent1"/>
            </a:solidFill>
          </a:ln>
        </p:spPr>
      </p:pic>
      <p:sp>
        <p:nvSpPr>
          <p:cNvPr id="3" name="矩形 2"/>
          <p:cNvSpPr/>
          <p:nvPr/>
        </p:nvSpPr>
        <p:spPr>
          <a:xfrm>
            <a:off x="241905" y="4189373"/>
            <a:ext cx="3147015" cy="365036"/>
          </a:xfrm>
          <a:prstGeom prst="rect">
            <a:avLst/>
          </a:prstGeom>
        </p:spPr>
        <p:txBody>
          <a:bodyPr wrap="none">
            <a:spAutoFit/>
          </a:bodyPr>
          <a:lstStyle/>
          <a:p>
            <a:pPr>
              <a:lnSpc>
                <a:spcPct val="150000"/>
              </a:lnSpc>
            </a:pPr>
            <a:r>
              <a:rPr lang="zh-CN" altLang="en-US" sz="1400" kern="0" dirty="0">
                <a:solidFill>
                  <a:srgbClr val="000000"/>
                </a:solidFill>
                <a:latin typeface="黑体" panose="02010609060101010101" pitchFamily="49" charset="-122"/>
                <a:ea typeface="黑体" panose="02010609060101010101" pitchFamily="49" charset="-122"/>
              </a:rPr>
              <a:t>目前只针对机构用户提供全文服务。 </a:t>
            </a:r>
            <a:endParaRPr lang="en-US" altLang="zh-CN" sz="1400" kern="0" dirty="0">
              <a:solidFill>
                <a:srgbClr val="000000"/>
              </a:solidFill>
              <a:latin typeface="黑体" panose="02010609060101010101" pitchFamily="49" charset="-122"/>
              <a:ea typeface="黑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20345" y="1151255"/>
            <a:ext cx="2825115" cy="3481705"/>
          </a:xfrm>
          <a:prstGeom prst="rect">
            <a:avLst/>
          </a:prstGeom>
          <a:noFill/>
          <a:ln w="9525">
            <a:noFill/>
          </a:ln>
        </p:spPr>
        <p:txBody>
          <a:bodyPr wrap="square">
            <a:noAutofit/>
          </a:bodyPr>
          <a:lstStyle/>
          <a:p>
            <a:pPr algn="just">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法规资源主要由国家信息中心提供，涵盖了国家法律、行政法规、部门规章、司法解释以及其他规范性文件，信息来源权威、专业，共计约</a:t>
            </a:r>
            <a:r>
              <a:rPr sz="1400" b="0" kern="0" dirty="0">
                <a:solidFill>
                  <a:srgbClr val="FF0000"/>
                </a:solidFill>
                <a:latin typeface="黑体" panose="02010609060101010101" pitchFamily="49" charset="-122"/>
                <a:ea typeface="黑体" panose="02010609060101010101" pitchFamily="49" charset="-122"/>
              </a:rPr>
              <a:t>140万</a:t>
            </a:r>
            <a:r>
              <a:rPr sz="1400" b="0" kern="0" dirty="0">
                <a:latin typeface="黑体" panose="02010609060101010101" pitchFamily="49" charset="-122"/>
                <a:ea typeface="黑体" panose="02010609060101010101" pitchFamily="49" charset="-122"/>
              </a:rPr>
              <a:t>条</a:t>
            </a:r>
            <a:r>
              <a:rPr lang="zh-CN" sz="1400" b="0" kern="0" dirty="0">
                <a:latin typeface="黑体" panose="02010609060101010101" pitchFamily="49" charset="-122"/>
                <a:ea typeface="黑体" panose="02010609060101010101" pitchFamily="49" charset="-122"/>
              </a:rPr>
              <a:t>，每月更新，年新增量不低于</a:t>
            </a:r>
            <a:r>
              <a:rPr lang="en-US" altLang="zh-CN" sz="1400" b="0" kern="0" dirty="0">
                <a:solidFill>
                  <a:srgbClr val="FF0000"/>
                </a:solidFill>
                <a:latin typeface="黑体" panose="02010609060101010101" pitchFamily="49" charset="-122"/>
                <a:ea typeface="黑体" panose="02010609060101010101" pitchFamily="49" charset="-122"/>
              </a:rPr>
              <a:t>8</a:t>
            </a:r>
            <a:r>
              <a:rPr lang="zh-CN" altLang="en-US" sz="1400" b="0" kern="0" dirty="0">
                <a:solidFill>
                  <a:srgbClr val="FF0000"/>
                </a:solidFill>
                <a:latin typeface="黑体" panose="02010609060101010101" pitchFamily="49" charset="-122"/>
                <a:ea typeface="黑体" panose="02010609060101010101" pitchFamily="49" charset="-122"/>
              </a:rPr>
              <a:t>万</a:t>
            </a:r>
            <a:r>
              <a:rPr lang="zh-CN" altLang="en-US" sz="1400" b="0" kern="0" dirty="0">
                <a:latin typeface="黑体" panose="02010609060101010101" pitchFamily="49" charset="-122"/>
                <a:ea typeface="黑体" panose="02010609060101010101" pitchFamily="49" charset="-122"/>
              </a:rPr>
              <a:t>条</a:t>
            </a:r>
            <a:r>
              <a:rPr sz="1400" b="0" kern="0" dirty="0">
                <a:latin typeface="黑体" panose="02010609060101010101" pitchFamily="49" charset="-122"/>
                <a:ea typeface="黑体" panose="02010609060101010101" pitchFamily="49" charset="-122"/>
              </a:rPr>
              <a:t>。</a:t>
            </a:r>
            <a:endParaRPr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20345" y="575945"/>
            <a:ext cx="1981835"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法规资源</a:t>
            </a:r>
            <a:endParaRPr lang="zh-CN" altLang="en-US" sz="2100" b="1" dirty="0">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3311525" y="1219835"/>
            <a:ext cx="5207635" cy="2955290"/>
          </a:xfrm>
          <a:prstGeom prst="rect">
            <a:avLst/>
          </a:prstGeom>
          <a:ln>
            <a:solidFill>
              <a:schemeClr val="accent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20345" y="1151255"/>
            <a:ext cx="2825115" cy="3481705"/>
          </a:xfrm>
          <a:prstGeom prst="rect">
            <a:avLst/>
          </a:prstGeom>
          <a:noFill/>
          <a:ln w="9525">
            <a:noFill/>
          </a:ln>
        </p:spPr>
        <p:txBody>
          <a:bodyPr wrap="square">
            <a:noAutofit/>
          </a:bodyPr>
          <a:lstStyle/>
          <a:p>
            <a:pPr algn="just">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简称“方志”，按一定体例，全面记载某一时期某一地域的自然、社会、政治、经济、文化等方面情况或特定事项的书籍文献</a:t>
            </a:r>
            <a:r>
              <a:rPr lang="zh-CN" sz="1400" b="0" kern="0" dirty="0">
                <a:latin typeface="黑体" panose="02010609060101010101" pitchFamily="49" charset="-122"/>
                <a:ea typeface="黑体" panose="02010609060101010101" pitchFamily="49" charset="-122"/>
              </a:rPr>
              <a:t>；</a:t>
            </a:r>
            <a:endParaRPr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endParaRPr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按年代分为新方志、旧方志，新方志收录始于1949年，共计</a:t>
            </a:r>
            <a:r>
              <a:rPr sz="1400" b="0" kern="0" dirty="0">
                <a:solidFill>
                  <a:srgbClr val="FF0000"/>
                </a:solidFill>
                <a:latin typeface="黑体" panose="02010609060101010101" pitchFamily="49" charset="-122"/>
                <a:ea typeface="黑体" panose="02010609060101010101" pitchFamily="49" charset="-122"/>
              </a:rPr>
              <a:t>5万</a:t>
            </a:r>
            <a:r>
              <a:rPr sz="1400" b="0" kern="0" dirty="0">
                <a:latin typeface="黑体" panose="02010609060101010101" pitchFamily="49" charset="-122"/>
                <a:ea typeface="黑体" panose="02010609060101010101" pitchFamily="49" charset="-122"/>
              </a:rPr>
              <a:t>册，旧方志收录年代为新中国成立之前，共计</a:t>
            </a:r>
            <a:r>
              <a:rPr sz="1400" b="0" kern="0" dirty="0">
                <a:solidFill>
                  <a:srgbClr val="FF0000"/>
                </a:solidFill>
                <a:latin typeface="黑体" panose="02010609060101010101" pitchFamily="49" charset="-122"/>
                <a:ea typeface="黑体" panose="02010609060101010101" pitchFamily="49" charset="-122"/>
              </a:rPr>
              <a:t>8600</a:t>
            </a:r>
            <a:r>
              <a:rPr sz="1400" b="0" kern="0" dirty="0">
                <a:latin typeface="黑体" panose="02010609060101010101" pitchFamily="49" charset="-122"/>
                <a:ea typeface="黑体" panose="02010609060101010101" pitchFamily="49" charset="-122"/>
              </a:rPr>
              <a:t>余种，</a:t>
            </a:r>
            <a:r>
              <a:rPr sz="1400" b="0" kern="0" dirty="0">
                <a:solidFill>
                  <a:srgbClr val="FF0000"/>
                </a:solidFill>
                <a:latin typeface="黑体" panose="02010609060101010101" pitchFamily="49" charset="-122"/>
                <a:ea typeface="黑体" panose="02010609060101010101" pitchFamily="49" charset="-122"/>
              </a:rPr>
              <a:t>10万</a:t>
            </a:r>
            <a:r>
              <a:rPr sz="1400" b="0" kern="0" dirty="0">
                <a:latin typeface="黑体" panose="02010609060101010101" pitchFamily="49" charset="-122"/>
                <a:ea typeface="黑体" panose="02010609060101010101" pitchFamily="49" charset="-122"/>
              </a:rPr>
              <a:t>余卷。</a:t>
            </a:r>
            <a:endParaRPr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69240" y="582930"/>
            <a:ext cx="1981835"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地方志</a:t>
            </a:r>
            <a:endParaRPr lang="zh-CN" altLang="en-US" sz="2100" b="1" dirty="0">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3234055" y="996950"/>
            <a:ext cx="5577840" cy="3143250"/>
          </a:xfrm>
          <a:prstGeom prst="rect">
            <a:avLst/>
          </a:prstGeom>
          <a:ln>
            <a:solidFill>
              <a:schemeClr val="accent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20345" y="1151255"/>
            <a:ext cx="2825115" cy="3481705"/>
          </a:xfrm>
          <a:prstGeom prst="rect">
            <a:avLst/>
          </a:prstGeom>
          <a:noFill/>
          <a:ln w="9525">
            <a:noFill/>
          </a:ln>
        </p:spPr>
        <p:txBody>
          <a:bodyPr wrap="square">
            <a:noAutofit/>
          </a:bodyPr>
          <a:lstStyle/>
          <a:p>
            <a:pPr algn="just">
              <a:lnSpc>
                <a:spcPct val="150000"/>
              </a:lnSpc>
              <a:defRPr sz="1800">
                <a:solidFill>
                  <a:srgbClr val="000000"/>
                </a:solidFill>
                <a:uFillTx/>
              </a:defRPr>
            </a:pPr>
            <a:r>
              <a:rPr sz="1400" b="0" kern="0" dirty="0">
                <a:latin typeface="黑体" panose="02010609060101010101" pitchFamily="49" charset="-122"/>
                <a:ea typeface="黑体" panose="02010609060101010101" pitchFamily="49" charset="-122"/>
              </a:rPr>
              <a:t>以</a:t>
            </a:r>
            <a:r>
              <a:rPr sz="1400" b="0" kern="0" dirty="0">
                <a:solidFill>
                  <a:srgbClr val="FF0000"/>
                </a:solidFill>
                <a:latin typeface="黑体" panose="02010609060101010101" pitchFamily="49" charset="-122"/>
                <a:ea typeface="黑体" panose="02010609060101010101" pitchFamily="49" charset="-122"/>
              </a:rPr>
              <a:t>科技、教育、文化</a:t>
            </a:r>
            <a:r>
              <a:rPr sz="1400" b="0" kern="0" dirty="0">
                <a:latin typeface="黑体" panose="02010609060101010101" pitchFamily="49" charset="-122"/>
                <a:ea typeface="黑体" panose="02010609060101010101" pitchFamily="49" charset="-122"/>
              </a:rPr>
              <a:t>为主要内容的学术视频，与中央电视台、教育部、中国科技信息研究所等国内外著名专业制作机构进行广泛的战略合作。</a:t>
            </a:r>
            <a:endParaRPr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endParaRPr lang="zh-CN" sz="1400" b="0" kern="0" dirty="0">
              <a:latin typeface="黑体" panose="02010609060101010101" pitchFamily="49" charset="-122"/>
              <a:ea typeface="黑体" panose="02010609060101010101" pitchFamily="49" charset="-122"/>
            </a:endParaRPr>
          </a:p>
          <a:p>
            <a:pPr algn="just">
              <a:lnSpc>
                <a:spcPct val="150000"/>
              </a:lnSpc>
              <a:defRPr sz="1800">
                <a:solidFill>
                  <a:srgbClr val="000000"/>
                </a:solidFill>
                <a:uFillTx/>
              </a:defRPr>
            </a:pPr>
            <a:r>
              <a:rPr lang="zh-CN" sz="1400" b="0" kern="0" dirty="0">
                <a:latin typeface="黑体" panose="02010609060101010101" pitchFamily="49" charset="-122"/>
                <a:ea typeface="黑体" panose="02010609060101010101" pitchFamily="49" charset="-122"/>
              </a:rPr>
              <a:t>系统包含了</a:t>
            </a:r>
            <a:r>
              <a:rPr sz="1400" b="0" kern="0" dirty="0">
                <a:latin typeface="黑体" panose="02010609060101010101" pitchFamily="49" charset="-122"/>
                <a:ea typeface="黑体" panose="02010609060101010101" pitchFamily="49" charset="-122"/>
              </a:rPr>
              <a:t>高校课程、学术讲座、考试辅导、就业指导、科普视频等精品视频共计</a:t>
            </a:r>
            <a:r>
              <a:rPr sz="1400" b="0" kern="0" dirty="0">
                <a:solidFill>
                  <a:srgbClr val="FF0000"/>
                </a:solidFill>
                <a:latin typeface="黑体" panose="02010609060101010101" pitchFamily="49" charset="-122"/>
                <a:ea typeface="黑体" panose="02010609060101010101" pitchFamily="49" charset="-122"/>
              </a:rPr>
              <a:t>3万</a:t>
            </a:r>
            <a:r>
              <a:rPr sz="1400" b="0" kern="0" dirty="0">
                <a:latin typeface="黑体" panose="02010609060101010101" pitchFamily="49" charset="-122"/>
                <a:ea typeface="黑体" panose="02010609060101010101" pitchFamily="49" charset="-122"/>
              </a:rPr>
              <a:t>余部，近</a:t>
            </a:r>
            <a:r>
              <a:rPr sz="1400" b="0" kern="0" dirty="0">
                <a:solidFill>
                  <a:srgbClr val="FF0000"/>
                </a:solidFill>
                <a:latin typeface="黑体" panose="02010609060101010101" pitchFamily="49" charset="-122"/>
                <a:ea typeface="黑体" panose="02010609060101010101" pitchFamily="49" charset="-122"/>
              </a:rPr>
              <a:t>100万</a:t>
            </a:r>
            <a:r>
              <a:rPr sz="1400" b="0" kern="0" dirty="0">
                <a:latin typeface="黑体" panose="02010609060101010101" pitchFamily="49" charset="-122"/>
                <a:ea typeface="黑体" panose="02010609060101010101" pitchFamily="49" charset="-122"/>
              </a:rPr>
              <a:t>余分钟。</a:t>
            </a:r>
            <a:endParaRPr sz="1400" b="0" kern="0" dirty="0">
              <a:latin typeface="黑体" panose="02010609060101010101" pitchFamily="49" charset="-122"/>
              <a:ea typeface="黑体" panose="02010609060101010101" pitchFamily="49" charset="-122"/>
            </a:endParaRPr>
          </a:p>
        </p:txBody>
      </p:sp>
      <p:sp>
        <p:nvSpPr>
          <p:cNvPr id="7" name="文本框 6"/>
          <p:cNvSpPr txBox="1"/>
          <p:nvPr>
            <p:custDataLst>
              <p:tags r:id="rId1"/>
            </p:custDataLst>
          </p:nvPr>
        </p:nvSpPr>
        <p:spPr>
          <a:xfrm>
            <a:off x="269240" y="582930"/>
            <a:ext cx="1981835"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视频资源</a:t>
            </a:r>
            <a:endParaRPr lang="zh-CN" altLang="en-US" sz="2100" b="1" dirty="0">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2"/>
            </p:custDataLst>
          </p:nvPr>
        </p:nvPicPr>
        <p:blipFill>
          <a:blip r:embed="rId3"/>
          <a:srcRect b="50496"/>
          <a:stretch>
            <a:fillRect/>
          </a:stretch>
        </p:blipFill>
        <p:spPr>
          <a:xfrm>
            <a:off x="3570605" y="835025"/>
            <a:ext cx="5220335" cy="37071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03397" y="2108737"/>
            <a:ext cx="4426016" cy="9233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5400" b="1" dirty="0">
                <a:latin typeface="黑体" panose="02010609060101010101" pitchFamily="49" charset="-122"/>
                <a:ea typeface="黑体" panose="02010609060101010101" pitchFamily="49" charset="-122"/>
                <a:cs typeface="微软雅黑" panose="020B0503020204020204" charset="-122"/>
              </a:rPr>
              <a:t>03  </a:t>
            </a:r>
            <a:r>
              <a:rPr kumimoji="1" lang="zh-CN" altLang="en-US" sz="5400" b="1" dirty="0">
                <a:latin typeface="黑体" panose="02010609060101010101" pitchFamily="49" charset="-122"/>
                <a:ea typeface="黑体" panose="02010609060101010101" pitchFamily="49" charset="-122"/>
                <a:cs typeface="微软雅黑" panose="020B0503020204020204" charset="-122"/>
              </a:rPr>
              <a:t>功能介绍</a:t>
            </a:r>
            <a:endParaRPr kumimoji="1" lang="zh-CN" altLang="en-US" sz="5400" b="1" dirty="0">
              <a:latin typeface="黑体" panose="02010609060101010101" pitchFamily="49" charset="-122"/>
              <a:ea typeface="黑体" panose="02010609060101010101" pitchFamily="49"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8"/>
          <p:cNvSpPr txBox="1"/>
          <p:nvPr/>
        </p:nvSpPr>
        <p:spPr>
          <a:xfrm>
            <a:off x="103657" y="-38420"/>
            <a:ext cx="2960385" cy="410845"/>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平台亮点功能</a:t>
            </a:r>
            <a:endParaRPr lang="zh-CN" altLang="en-US" sz="1600" b="1" kern="0" dirty="0">
              <a:solidFill>
                <a:schemeClr val="bg1"/>
              </a:solidFill>
              <a:latin typeface="黑体" panose="02010609060101010101" pitchFamily="49" charset="-122"/>
              <a:ea typeface="黑体" panose="02010609060101010101" pitchFamily="49" charset="-122"/>
            </a:endParaRPr>
          </a:p>
        </p:txBody>
      </p:sp>
      <p:cxnSp>
        <p:nvCxnSpPr>
          <p:cNvPr id="34" name="直接连接符 33"/>
          <p:cNvCxnSpPr/>
          <p:nvPr>
            <p:custDataLst>
              <p:tags r:id="rId1"/>
            </p:custDataLst>
          </p:nvPr>
        </p:nvCxnSpPr>
        <p:spPr>
          <a:xfrm>
            <a:off x="185886" y="2372372"/>
            <a:ext cx="8611482" cy="1"/>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37" name="直接连接符 36"/>
          <p:cNvCxnSpPr/>
          <p:nvPr>
            <p:custDataLst>
              <p:tags r:id="rId2"/>
            </p:custDataLst>
          </p:nvPr>
        </p:nvCxnSpPr>
        <p:spPr>
          <a:xfrm>
            <a:off x="3489806" y="2372371"/>
            <a:ext cx="0" cy="605105"/>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grpSp>
        <p:nvGrpSpPr>
          <p:cNvPr id="38" name="组合 37"/>
          <p:cNvGrpSpPr/>
          <p:nvPr/>
        </p:nvGrpSpPr>
        <p:grpSpPr>
          <a:xfrm>
            <a:off x="2093077" y="1965605"/>
            <a:ext cx="1080000" cy="1077467"/>
            <a:chOff x="1858131" y="1812321"/>
            <a:chExt cx="1440000" cy="1436623"/>
          </a:xfrm>
        </p:grpSpPr>
        <p:grpSp>
          <p:nvGrpSpPr>
            <p:cNvPr id="40" name="组合 39"/>
            <p:cNvGrpSpPr/>
            <p:nvPr>
              <p:custDataLst>
                <p:tags r:id="rId3"/>
              </p:custDataLst>
            </p:nvPr>
          </p:nvGrpSpPr>
          <p:grpSpPr>
            <a:xfrm>
              <a:off x="1858131" y="1812321"/>
              <a:ext cx="1440000" cy="1436623"/>
              <a:chOff x="1772472" y="2002838"/>
              <a:chExt cx="1440000" cy="1436623"/>
            </a:xfrm>
          </p:grpSpPr>
          <p:sp>
            <p:nvSpPr>
              <p:cNvPr id="3" name="椭圆 2"/>
              <p:cNvSpPr/>
              <p:nvPr>
                <p:custDataLst>
                  <p:tags r:id="rId4"/>
                </p:custDataLst>
              </p:nvPr>
            </p:nvSpPr>
            <p:spPr>
              <a:xfrm>
                <a:off x="2026577" y="2002838"/>
                <a:ext cx="913165" cy="913165"/>
              </a:xfrm>
              <a:prstGeom prst="ellipse">
                <a:avLst/>
              </a:prstGeom>
              <a:solidFill>
                <a:srgbClr val="00B050"/>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sz="1350">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44" name="文本框 43"/>
              <p:cNvSpPr txBox="1"/>
              <p:nvPr>
                <p:custDataLst>
                  <p:tags r:id="rId5"/>
                </p:custDataLst>
              </p:nvPr>
            </p:nvSpPr>
            <p:spPr>
              <a:xfrm>
                <a:off x="1772472" y="3053656"/>
                <a:ext cx="1440000" cy="385805"/>
              </a:xfrm>
              <a:prstGeom prst="rect">
                <a:avLst/>
              </a:prstGeom>
              <a:noFill/>
            </p:spPr>
            <p:txBody>
              <a:bodyPr wrap="square" rtlCol="0">
                <a:normAutofit fontScale="92500" lnSpcReduction="10000"/>
              </a:bodyPr>
              <a:lstStyle/>
              <a:p>
                <a:pPr algn="ctr"/>
                <a:r>
                  <a:rPr lang="zh-CN" altLang="en-US" sz="1500" b="1" dirty="0">
                    <a:solidFill>
                      <a:srgbClr val="00B050"/>
                    </a:solidFill>
                    <a:latin typeface="仿宋" panose="02010609060101010101" charset="-122"/>
                    <a:ea typeface="微软雅黑" panose="020B0503020204020204" charset="-122"/>
                    <a:cs typeface="微软雅黑" panose="020B0503020204020204" charset="-122"/>
                    <a:sym typeface="Arial" panose="020B0604020202020204" pitchFamily="34" charset="0"/>
                  </a:rPr>
                  <a:t>智能检索</a:t>
                </a:r>
                <a:endParaRPr lang="zh-CN" altLang="en-US" sz="1500" b="1" dirty="0">
                  <a:solidFill>
                    <a:srgbClr val="00B050"/>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grpSp>
        <p:pic>
          <p:nvPicPr>
            <p:cNvPr id="42" name="图片 20" descr="3494944"/>
            <p:cNvPicPr>
              <a:picLocks noChangeAspect="1"/>
            </p:cNvPicPr>
            <p:nvPr>
              <p:custDataLst>
                <p:tags r:id="rId6"/>
              </p:custDataLst>
            </p:nvPr>
          </p:nvPicPr>
          <p:blipFill>
            <a:blip r:embed="rId7"/>
            <a:stretch>
              <a:fillRect/>
            </a:stretch>
          </p:blipFill>
          <p:spPr>
            <a:xfrm>
              <a:off x="2363722" y="2046206"/>
              <a:ext cx="475038" cy="468000"/>
            </a:xfrm>
            <a:prstGeom prst="rect">
              <a:avLst/>
            </a:prstGeom>
          </p:spPr>
        </p:pic>
      </p:grpSp>
      <p:grpSp>
        <p:nvGrpSpPr>
          <p:cNvPr id="45" name="组合 44"/>
          <p:cNvGrpSpPr/>
          <p:nvPr/>
        </p:nvGrpSpPr>
        <p:grpSpPr>
          <a:xfrm>
            <a:off x="3830795" y="1957794"/>
            <a:ext cx="1080000" cy="1085087"/>
            <a:chOff x="4311936" y="1812321"/>
            <a:chExt cx="1440000" cy="1446783"/>
          </a:xfrm>
        </p:grpSpPr>
        <p:grpSp>
          <p:nvGrpSpPr>
            <p:cNvPr id="46" name="组合 45"/>
            <p:cNvGrpSpPr/>
            <p:nvPr>
              <p:custDataLst>
                <p:tags r:id="rId8"/>
              </p:custDataLst>
            </p:nvPr>
          </p:nvGrpSpPr>
          <p:grpSpPr>
            <a:xfrm>
              <a:off x="4311936" y="1812321"/>
              <a:ext cx="1440000" cy="1446783"/>
              <a:chOff x="4129018" y="2002838"/>
              <a:chExt cx="1440000" cy="1446783"/>
            </a:xfrm>
          </p:grpSpPr>
          <p:sp>
            <p:nvSpPr>
              <p:cNvPr id="48" name="椭圆 47"/>
              <p:cNvSpPr/>
              <p:nvPr>
                <p:custDataLst>
                  <p:tags r:id="rId9"/>
                </p:custDataLst>
              </p:nvPr>
            </p:nvSpPr>
            <p:spPr>
              <a:xfrm>
                <a:off x="4392436" y="2002838"/>
                <a:ext cx="913165" cy="913165"/>
              </a:xfrm>
              <a:prstGeom prst="ellipse">
                <a:avLst/>
              </a:prstGeom>
              <a:solidFill>
                <a:srgbClr val="F49213"/>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sz="1350">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49" name="文本框 48"/>
              <p:cNvSpPr txBox="1"/>
              <p:nvPr>
                <p:custDataLst>
                  <p:tags r:id="rId10"/>
                </p:custDataLst>
              </p:nvPr>
            </p:nvSpPr>
            <p:spPr>
              <a:xfrm>
                <a:off x="4129018" y="3063816"/>
                <a:ext cx="1440000" cy="385805"/>
              </a:xfrm>
              <a:prstGeom prst="rect">
                <a:avLst/>
              </a:prstGeom>
              <a:noFill/>
            </p:spPr>
            <p:txBody>
              <a:bodyPr wrap="square" rtlCol="0">
                <a:normAutofit fontScale="92500" lnSpcReduction="10000"/>
              </a:bodyPr>
              <a:lstStyle/>
              <a:p>
                <a:pPr algn="ctr"/>
                <a:r>
                  <a:rPr lang="zh-CN" altLang="en-US" sz="1500" b="1" dirty="0">
                    <a:solidFill>
                      <a:srgbClr val="F49213"/>
                    </a:solidFill>
                    <a:latin typeface="仿宋" panose="02010609060101010101" charset="-122"/>
                    <a:ea typeface="微软雅黑" panose="020B0503020204020204" charset="-122"/>
                    <a:cs typeface="微软雅黑" panose="020B0503020204020204" charset="-122"/>
                    <a:sym typeface="Arial" panose="020B0604020202020204" pitchFamily="34" charset="0"/>
                  </a:rPr>
                  <a:t>多维揭示</a:t>
                </a:r>
                <a:endParaRPr lang="zh-CN" altLang="en-US" sz="1500" b="1" dirty="0">
                  <a:solidFill>
                    <a:srgbClr val="F49213"/>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grpSp>
        <p:pic>
          <p:nvPicPr>
            <p:cNvPr id="47" name="图片 21" descr="4123473"/>
            <p:cNvPicPr>
              <a:picLocks noChangeAspect="1"/>
            </p:cNvPicPr>
            <p:nvPr>
              <p:custDataLst>
                <p:tags r:id="rId11"/>
              </p:custDataLst>
            </p:nvPr>
          </p:nvPicPr>
          <p:blipFill>
            <a:blip r:embed="rId12"/>
            <a:stretch>
              <a:fillRect/>
            </a:stretch>
          </p:blipFill>
          <p:spPr>
            <a:xfrm>
              <a:off x="4798629" y="2034523"/>
              <a:ext cx="468000" cy="468000"/>
            </a:xfrm>
            <a:prstGeom prst="rect">
              <a:avLst/>
            </a:prstGeom>
          </p:spPr>
        </p:pic>
      </p:grpSp>
      <p:grpSp>
        <p:nvGrpSpPr>
          <p:cNvPr id="4" name="组合 3"/>
          <p:cNvGrpSpPr/>
          <p:nvPr/>
        </p:nvGrpSpPr>
        <p:grpSpPr>
          <a:xfrm>
            <a:off x="5522457" y="1961876"/>
            <a:ext cx="1080000" cy="1049708"/>
            <a:chOff x="6714094" y="1828166"/>
            <a:chExt cx="1440000" cy="1399611"/>
          </a:xfrm>
        </p:grpSpPr>
        <p:grpSp>
          <p:nvGrpSpPr>
            <p:cNvPr id="5" name="组合 4"/>
            <p:cNvGrpSpPr/>
            <p:nvPr>
              <p:custDataLst>
                <p:tags r:id="rId13"/>
              </p:custDataLst>
            </p:nvPr>
          </p:nvGrpSpPr>
          <p:grpSpPr>
            <a:xfrm>
              <a:off x="6714094" y="1828166"/>
              <a:ext cx="1440000" cy="1399611"/>
              <a:chOff x="6630543" y="2018683"/>
              <a:chExt cx="1440000" cy="1399611"/>
            </a:xfrm>
          </p:grpSpPr>
          <p:sp>
            <p:nvSpPr>
              <p:cNvPr id="61" name="椭圆 60"/>
              <p:cNvSpPr/>
              <p:nvPr>
                <p:custDataLst>
                  <p:tags r:id="rId14"/>
                </p:custDataLst>
              </p:nvPr>
            </p:nvSpPr>
            <p:spPr>
              <a:xfrm>
                <a:off x="6893961" y="2018683"/>
                <a:ext cx="913165" cy="913165"/>
              </a:xfrm>
              <a:prstGeom prst="ellipse">
                <a:avLst/>
              </a:prstGeom>
              <a:solidFill>
                <a:srgbClr val="0EA490"/>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sz="1350">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62" name="文本框 61"/>
              <p:cNvSpPr txBox="1"/>
              <p:nvPr>
                <p:custDataLst>
                  <p:tags r:id="rId15"/>
                </p:custDataLst>
              </p:nvPr>
            </p:nvSpPr>
            <p:spPr>
              <a:xfrm>
                <a:off x="6630543" y="3032489"/>
                <a:ext cx="1440000" cy="385805"/>
              </a:xfrm>
              <a:prstGeom prst="rect">
                <a:avLst/>
              </a:prstGeom>
              <a:noFill/>
            </p:spPr>
            <p:txBody>
              <a:bodyPr wrap="square" rtlCol="0">
                <a:normAutofit fontScale="92500" lnSpcReduction="10000"/>
              </a:bodyPr>
              <a:lstStyle/>
              <a:p>
                <a:pPr algn="ctr"/>
                <a:r>
                  <a:rPr lang="zh-CN" altLang="en-US" sz="1500" b="1" dirty="0">
                    <a:solidFill>
                      <a:srgbClr val="0EA490"/>
                    </a:solidFill>
                    <a:latin typeface="仿宋" panose="02010609060101010101" charset="-122"/>
                    <a:ea typeface="微软雅黑" panose="020B0503020204020204" charset="-122"/>
                    <a:cs typeface="微软雅黑" panose="020B0503020204020204" charset="-122"/>
                    <a:sym typeface="Arial" panose="020B0604020202020204" pitchFamily="34" charset="0"/>
                  </a:rPr>
                  <a:t>保障获取</a:t>
                </a:r>
                <a:endParaRPr lang="zh-CN" altLang="en-US" sz="1500" b="1" dirty="0">
                  <a:solidFill>
                    <a:srgbClr val="0EA490"/>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grpSp>
        <p:pic>
          <p:nvPicPr>
            <p:cNvPr id="60" name="图片 22" descr="3641642"/>
            <p:cNvPicPr>
              <a:picLocks noChangeAspect="1"/>
            </p:cNvPicPr>
            <p:nvPr>
              <p:custDataLst>
                <p:tags r:id="rId16"/>
              </p:custDataLst>
            </p:nvPr>
          </p:nvPicPr>
          <p:blipFill>
            <a:blip r:embed="rId17"/>
            <a:stretch>
              <a:fillRect/>
            </a:stretch>
          </p:blipFill>
          <p:spPr>
            <a:xfrm>
              <a:off x="7200199" y="2082783"/>
              <a:ext cx="468000" cy="468000"/>
            </a:xfrm>
            <a:prstGeom prst="rect">
              <a:avLst/>
            </a:prstGeom>
          </p:spPr>
        </p:pic>
      </p:grpSp>
      <p:cxnSp>
        <p:nvCxnSpPr>
          <p:cNvPr id="63" name="直接连接符 62"/>
          <p:cNvCxnSpPr/>
          <p:nvPr>
            <p:custDataLst>
              <p:tags r:id="rId18"/>
            </p:custDataLst>
          </p:nvPr>
        </p:nvCxnSpPr>
        <p:spPr>
          <a:xfrm>
            <a:off x="5069166" y="2364569"/>
            <a:ext cx="0" cy="605105"/>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64" name="直接连接符 63"/>
          <p:cNvCxnSpPr/>
          <p:nvPr>
            <p:custDataLst>
              <p:tags r:id="rId19"/>
            </p:custDataLst>
          </p:nvPr>
        </p:nvCxnSpPr>
        <p:spPr>
          <a:xfrm>
            <a:off x="7098362" y="2372371"/>
            <a:ext cx="0" cy="605105"/>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sp>
        <p:nvSpPr>
          <p:cNvPr id="70" name="文本框 69"/>
          <p:cNvSpPr txBox="1"/>
          <p:nvPr>
            <p:custDataLst>
              <p:tags r:id="rId20"/>
            </p:custDataLst>
          </p:nvPr>
        </p:nvSpPr>
        <p:spPr>
          <a:xfrm>
            <a:off x="1872615" y="3227070"/>
            <a:ext cx="1680845" cy="1476375"/>
          </a:xfrm>
          <a:prstGeom prst="rect">
            <a:avLst/>
          </a:prstGeom>
          <a:noFill/>
        </p:spPr>
        <p:txBody>
          <a:bodyPr wrap="square" rtlCol="0">
            <a:spAutoFit/>
          </a:bodyPr>
          <a:lstStyle/>
          <a:p>
            <a:pPr marL="285750" indent="-285750">
              <a:buFont typeface="Arial" panose="020B0604020202020204" pitchFamily="34" charset="0"/>
              <a:buChar char="•"/>
            </a:pPr>
            <a:r>
              <a:rPr lang="zh-CN" altLang="en-US" sz="1500" dirty="0"/>
              <a:t>统一检索</a:t>
            </a:r>
            <a:endParaRPr lang="zh-CN" altLang="en-US" sz="1500" dirty="0"/>
          </a:p>
          <a:p>
            <a:pPr marL="285750" indent="-285750">
              <a:buFont typeface="Arial" panose="020B0604020202020204" pitchFamily="34" charset="0"/>
              <a:buChar char="•"/>
            </a:pPr>
            <a:r>
              <a:rPr lang="zh-CN" altLang="en-US" sz="1500" dirty="0"/>
              <a:t>分类检索</a:t>
            </a:r>
            <a:endParaRPr lang="en-US" altLang="zh-CN" sz="1500" dirty="0"/>
          </a:p>
          <a:p>
            <a:pPr marL="214630" indent="-214630">
              <a:buFont typeface="Arial" panose="020B0604020202020204" pitchFamily="34" charset="0"/>
              <a:buChar char="•"/>
            </a:pPr>
            <a:r>
              <a:rPr lang="zh-CN" altLang="en-US" sz="1500" dirty="0"/>
              <a:t> 高级检索</a:t>
            </a:r>
            <a:endParaRPr lang="en-US" altLang="zh-CN" sz="1500" dirty="0"/>
          </a:p>
          <a:p>
            <a:pPr marL="214630" indent="-214630">
              <a:buFont typeface="Arial" panose="020B0604020202020204" pitchFamily="34" charset="0"/>
              <a:buChar char="•"/>
            </a:pPr>
            <a:r>
              <a:rPr lang="zh-CN" altLang="en-US" sz="1500" dirty="0"/>
              <a:t> 专业检索</a:t>
            </a:r>
            <a:endParaRPr lang="en-US" altLang="zh-CN" sz="1500" dirty="0"/>
          </a:p>
          <a:p>
            <a:pPr marL="214630" indent="-214630">
              <a:buFont typeface="Arial" panose="020B0604020202020204" pitchFamily="34" charset="0"/>
              <a:buChar char="•"/>
            </a:pPr>
            <a:r>
              <a:rPr lang="zh-CN" altLang="en-US" sz="1500" dirty="0"/>
              <a:t> 作者发文检索</a:t>
            </a:r>
            <a:endParaRPr lang="zh-CN" altLang="en-US" sz="1500" dirty="0"/>
          </a:p>
          <a:p>
            <a:pPr marL="214630" indent="-214630">
              <a:buFont typeface="Arial" panose="020B0604020202020204" pitchFamily="34" charset="0"/>
              <a:buChar char="•"/>
            </a:pPr>
            <a:r>
              <a:rPr lang="en-US" altLang="zh-CN" sz="1500" dirty="0"/>
              <a:t> </a:t>
            </a:r>
            <a:r>
              <a:rPr lang="zh-CN" altLang="en-US" sz="1500" dirty="0"/>
              <a:t>二次检索</a:t>
            </a:r>
            <a:endParaRPr lang="zh-CN" altLang="en-US" sz="1500" dirty="0"/>
          </a:p>
        </p:txBody>
      </p:sp>
      <p:sp>
        <p:nvSpPr>
          <p:cNvPr id="71" name="文本框 70"/>
          <p:cNvSpPr txBox="1"/>
          <p:nvPr>
            <p:custDataLst>
              <p:tags r:id="rId21"/>
            </p:custDataLst>
          </p:nvPr>
        </p:nvSpPr>
        <p:spPr>
          <a:xfrm>
            <a:off x="3879503" y="3239607"/>
            <a:ext cx="2101163" cy="1246495"/>
          </a:xfrm>
          <a:prstGeom prst="rect">
            <a:avLst/>
          </a:prstGeom>
          <a:noFill/>
        </p:spPr>
        <p:txBody>
          <a:bodyPr wrap="square" rtlCol="0">
            <a:spAutoFit/>
          </a:bodyPr>
          <a:lstStyle/>
          <a:p>
            <a:pPr marL="214630" indent="-214630">
              <a:buFont typeface="Arial" panose="020B0604020202020204" pitchFamily="34" charset="0"/>
              <a:buChar char="•"/>
            </a:pPr>
            <a:r>
              <a:rPr lang="zh-CN" altLang="en-US" sz="1500" dirty="0"/>
              <a:t>排序</a:t>
            </a:r>
            <a:endParaRPr lang="en-US" altLang="zh-CN" sz="1500" dirty="0"/>
          </a:p>
          <a:p>
            <a:pPr marL="214630" indent="-214630">
              <a:buFont typeface="Arial" panose="020B0604020202020204" pitchFamily="34" charset="0"/>
              <a:buChar char="•"/>
            </a:pPr>
            <a:r>
              <a:rPr lang="zh-CN" altLang="en-US" sz="1500" dirty="0"/>
              <a:t>聚类</a:t>
            </a:r>
            <a:endParaRPr lang="en-US" altLang="zh-CN" sz="1500" dirty="0"/>
          </a:p>
          <a:p>
            <a:pPr marL="214630" indent="-214630">
              <a:buFont typeface="Arial" panose="020B0604020202020204" pitchFamily="34" charset="0"/>
              <a:buChar char="•"/>
            </a:pPr>
            <a:r>
              <a:rPr lang="zh-CN" altLang="en-US" sz="1500" dirty="0"/>
              <a:t>只看核心</a:t>
            </a:r>
            <a:endParaRPr lang="en-US" altLang="zh-CN" sz="1500" dirty="0"/>
          </a:p>
          <a:p>
            <a:pPr marL="214630" indent="-214630">
              <a:buFont typeface="Arial" panose="020B0604020202020204" pitchFamily="34" charset="0"/>
              <a:buChar char="•"/>
            </a:pPr>
            <a:r>
              <a:rPr lang="zh-CN" altLang="en-US" sz="1500" dirty="0"/>
              <a:t>结果分析</a:t>
            </a:r>
            <a:endParaRPr lang="en-US" altLang="zh-CN" sz="1500" dirty="0"/>
          </a:p>
          <a:p>
            <a:pPr marL="214630" indent="-214630">
              <a:buFont typeface="Arial" panose="020B0604020202020204" pitchFamily="34" charset="0"/>
              <a:buChar char="•"/>
            </a:pPr>
            <a:r>
              <a:rPr lang="zh-CN" altLang="en-US" sz="1500" dirty="0"/>
              <a:t>相关推荐</a:t>
            </a:r>
            <a:endParaRPr lang="en-US" altLang="zh-CN" sz="1500" dirty="0"/>
          </a:p>
        </p:txBody>
      </p:sp>
      <p:sp>
        <p:nvSpPr>
          <p:cNvPr id="72" name="文本框 71"/>
          <p:cNvSpPr txBox="1"/>
          <p:nvPr>
            <p:custDataLst>
              <p:tags r:id="rId22"/>
            </p:custDataLst>
          </p:nvPr>
        </p:nvSpPr>
        <p:spPr>
          <a:xfrm>
            <a:off x="5301024" y="3230212"/>
            <a:ext cx="1900474" cy="1245235"/>
          </a:xfrm>
          <a:prstGeom prst="rect">
            <a:avLst/>
          </a:prstGeom>
          <a:noFill/>
        </p:spPr>
        <p:txBody>
          <a:bodyPr wrap="square" rtlCol="0">
            <a:spAutoFit/>
          </a:bodyPr>
          <a:lstStyle/>
          <a:p>
            <a:pPr marL="214630" indent="-214630">
              <a:buFont typeface="Arial" panose="020B0604020202020204" pitchFamily="34" charset="0"/>
              <a:buChar char="•"/>
            </a:pPr>
            <a:r>
              <a:rPr lang="zh-CN" altLang="en-US" sz="1500" dirty="0"/>
              <a:t>在线阅读</a:t>
            </a:r>
            <a:endParaRPr lang="zh-CN" altLang="en-US" sz="1500" dirty="0"/>
          </a:p>
          <a:p>
            <a:pPr marL="214630" indent="-214630">
              <a:buFont typeface="Arial" panose="020B0604020202020204" pitchFamily="34" charset="0"/>
              <a:buChar char="•"/>
            </a:pPr>
            <a:r>
              <a:rPr lang="zh-CN" altLang="en-US" sz="1500" dirty="0"/>
              <a:t>下载</a:t>
            </a:r>
            <a:endParaRPr lang="en-US" altLang="zh-CN" sz="1500" dirty="0"/>
          </a:p>
          <a:p>
            <a:pPr marL="214630" indent="-214630">
              <a:buFont typeface="Arial" panose="020B0604020202020204" pitchFamily="34" charset="0"/>
              <a:buChar char="•"/>
            </a:pPr>
            <a:r>
              <a:rPr lang="zh-CN" altLang="en-US" sz="1500" dirty="0"/>
              <a:t>全文直达</a:t>
            </a:r>
            <a:endParaRPr lang="en-US" altLang="zh-CN" sz="1500" dirty="0"/>
          </a:p>
          <a:p>
            <a:pPr marL="214630" indent="-214630">
              <a:buFont typeface="Arial" panose="020B0604020202020204" pitchFamily="34" charset="0"/>
              <a:buChar char="•"/>
            </a:pPr>
            <a:r>
              <a:rPr lang="zh-CN" altLang="en-US" sz="1500" dirty="0"/>
              <a:t>原文传递</a:t>
            </a:r>
            <a:endParaRPr lang="en-US" altLang="zh-CN" sz="1500" dirty="0"/>
          </a:p>
          <a:p>
            <a:pPr marL="214630" indent="-214630">
              <a:buFont typeface="Arial" panose="020B0604020202020204" pitchFamily="34" charset="0"/>
              <a:buChar char="•"/>
            </a:pPr>
            <a:r>
              <a:rPr lang="zh-CN" altLang="en-US" sz="1500" dirty="0"/>
              <a:t>网络来源</a:t>
            </a:r>
            <a:endParaRPr lang="en-US" altLang="zh-CN" sz="1500" dirty="0"/>
          </a:p>
        </p:txBody>
      </p:sp>
      <p:grpSp>
        <p:nvGrpSpPr>
          <p:cNvPr id="36" name="组合 35"/>
          <p:cNvGrpSpPr/>
          <p:nvPr>
            <p:custDataLst>
              <p:tags r:id="rId23"/>
            </p:custDataLst>
          </p:nvPr>
        </p:nvGrpSpPr>
        <p:grpSpPr>
          <a:xfrm>
            <a:off x="7492897" y="1965605"/>
            <a:ext cx="1080000" cy="1077467"/>
            <a:chOff x="1763159" y="2002838"/>
            <a:chExt cx="1440000" cy="1436623"/>
          </a:xfrm>
        </p:grpSpPr>
        <p:sp>
          <p:nvSpPr>
            <p:cNvPr id="41" name="椭圆 40"/>
            <p:cNvSpPr/>
            <p:nvPr>
              <p:custDataLst>
                <p:tags r:id="rId24"/>
              </p:custDataLst>
            </p:nvPr>
          </p:nvSpPr>
          <p:spPr>
            <a:xfrm>
              <a:off x="2026577" y="2002838"/>
              <a:ext cx="913165" cy="91316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normAutofit/>
            </a:bodyPr>
            <a:lstStyle/>
            <a:p>
              <a:pPr algn="ctr"/>
              <a:endParaRPr lang="zh-CN" altLang="en-US" sz="1350" dirty="0">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50" name="文本框 49"/>
            <p:cNvSpPr txBox="1"/>
            <p:nvPr>
              <p:custDataLst>
                <p:tags r:id="rId25"/>
              </p:custDataLst>
            </p:nvPr>
          </p:nvSpPr>
          <p:spPr>
            <a:xfrm>
              <a:off x="1763159" y="3053656"/>
              <a:ext cx="1440000" cy="385805"/>
            </a:xfrm>
            <a:prstGeom prst="rect">
              <a:avLst/>
            </a:prstGeom>
            <a:noFill/>
          </p:spPr>
          <p:txBody>
            <a:bodyPr wrap="square" rtlCol="0">
              <a:normAutofit fontScale="92500" lnSpcReduction="10000"/>
            </a:bodyPr>
            <a:lstStyle/>
            <a:p>
              <a:pPr algn="ctr"/>
              <a:r>
                <a:rPr lang="zh-CN" altLang="en-US" sz="1500" b="1" dirty="0">
                  <a:solidFill>
                    <a:srgbClr val="207CBC"/>
                  </a:solidFill>
                  <a:latin typeface="仿宋" panose="02010609060101010101" charset="-122"/>
                  <a:ea typeface="微软雅黑" panose="020B0503020204020204" charset="-122"/>
                  <a:cs typeface="微软雅黑" panose="020B0503020204020204" charset="-122"/>
                  <a:sym typeface="Arial" panose="020B0604020202020204" pitchFamily="34" charset="0"/>
                </a:rPr>
                <a:t>个性化服务</a:t>
              </a:r>
              <a:endParaRPr lang="zh-CN" altLang="en-US" sz="1500" b="1" dirty="0">
                <a:solidFill>
                  <a:srgbClr val="207CBC"/>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grpSp>
      <p:sp>
        <p:nvSpPr>
          <p:cNvPr id="6" name="卷形: 垂直 1"/>
          <p:cNvSpPr/>
          <p:nvPr>
            <p:custDataLst>
              <p:tags r:id="rId26"/>
            </p:custDataLst>
          </p:nvPr>
        </p:nvSpPr>
        <p:spPr>
          <a:xfrm>
            <a:off x="7874319" y="2183662"/>
            <a:ext cx="330003" cy="289352"/>
          </a:xfrm>
          <a:prstGeom prst="verticalScroll">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文本框 50"/>
          <p:cNvSpPr txBox="1"/>
          <p:nvPr>
            <p:custDataLst>
              <p:tags r:id="rId27"/>
            </p:custDataLst>
          </p:nvPr>
        </p:nvSpPr>
        <p:spPr>
          <a:xfrm>
            <a:off x="7340903" y="3341747"/>
            <a:ext cx="1679870" cy="783590"/>
          </a:xfrm>
          <a:prstGeom prst="rect">
            <a:avLst/>
          </a:prstGeom>
          <a:noFill/>
        </p:spPr>
        <p:txBody>
          <a:bodyPr wrap="square" rtlCol="0">
            <a:spAutoFit/>
          </a:bodyPr>
          <a:lstStyle/>
          <a:p>
            <a:pPr marL="214630" indent="-214630">
              <a:buFont typeface="Arial" panose="020B0604020202020204" pitchFamily="34" charset="0"/>
              <a:buChar char="•"/>
            </a:pPr>
            <a:r>
              <a:rPr lang="zh-CN" altLang="en-US" sz="1500" dirty="0"/>
              <a:t>导出</a:t>
            </a:r>
            <a:endParaRPr lang="en-US" altLang="zh-CN" sz="1500" dirty="0"/>
          </a:p>
          <a:p>
            <a:pPr marL="214630" indent="-214630">
              <a:buFont typeface="Arial" panose="020B0604020202020204" pitchFamily="34" charset="0"/>
              <a:buChar char="•"/>
            </a:pPr>
            <a:r>
              <a:rPr lang="zh-CN" altLang="en-US" sz="1500" dirty="0"/>
              <a:t>资讯服务</a:t>
            </a:r>
            <a:endParaRPr lang="zh-CN" altLang="en-US" sz="1500" dirty="0"/>
          </a:p>
          <a:p>
            <a:pPr indent="0">
              <a:buFont typeface="Arial" panose="020B0604020202020204" pitchFamily="34" charset="0"/>
              <a:buNone/>
            </a:pPr>
            <a:endParaRPr lang="zh-CN" altLang="en-US" sz="1500" dirty="0"/>
          </a:p>
        </p:txBody>
      </p:sp>
      <p:pic>
        <p:nvPicPr>
          <p:cNvPr id="7" name="图片 6"/>
          <p:cNvPicPr>
            <a:picLocks noChangeAspect="1"/>
          </p:cNvPicPr>
          <p:nvPr>
            <p:custDataLst>
              <p:tags r:id="rId28"/>
            </p:custDataLst>
          </p:nvPr>
        </p:nvPicPr>
        <p:blipFill>
          <a:blip r:embed="rId29"/>
          <a:stretch>
            <a:fillRect/>
          </a:stretch>
        </p:blipFill>
        <p:spPr>
          <a:xfrm>
            <a:off x="287136" y="713148"/>
            <a:ext cx="8642857" cy="1035714"/>
          </a:xfrm>
          <a:prstGeom prst="rect">
            <a:avLst/>
          </a:prstGeom>
        </p:spPr>
      </p:pic>
      <p:grpSp>
        <p:nvGrpSpPr>
          <p:cNvPr id="53" name="组合 52"/>
          <p:cNvGrpSpPr/>
          <p:nvPr>
            <p:custDataLst>
              <p:tags r:id="rId30"/>
            </p:custDataLst>
          </p:nvPr>
        </p:nvGrpSpPr>
        <p:grpSpPr>
          <a:xfrm>
            <a:off x="526841" y="1965605"/>
            <a:ext cx="1080135" cy="1262380"/>
            <a:chOff x="1763159" y="2002838"/>
            <a:chExt cx="1440180" cy="1683174"/>
          </a:xfrm>
        </p:grpSpPr>
        <p:sp>
          <p:nvSpPr>
            <p:cNvPr id="8" name="椭圆 7"/>
            <p:cNvSpPr/>
            <p:nvPr>
              <p:custDataLst>
                <p:tags r:id="rId31"/>
              </p:custDataLst>
            </p:nvPr>
          </p:nvSpPr>
          <p:spPr>
            <a:xfrm>
              <a:off x="2026577" y="2002838"/>
              <a:ext cx="913165" cy="913165"/>
            </a:xfrm>
            <a:prstGeom prst="ellipse">
              <a:avLst/>
            </a:prstGeom>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lstStyle/>
            <a:p>
              <a:pPr algn="ctr"/>
              <a:endParaRPr lang="zh-CN" altLang="en-US" sz="1350">
                <a:latin typeface="仿宋" panose="02010609060101010101" charset="-122"/>
                <a:ea typeface="微软雅黑" panose="020B0503020204020204" charset="-122"/>
                <a:cs typeface="仿宋" panose="02010609060101010101" charset="-122"/>
                <a:sym typeface="Arial" panose="020B0604020202020204" pitchFamily="34" charset="0"/>
              </a:endParaRPr>
            </a:p>
          </p:txBody>
        </p:sp>
        <p:sp>
          <p:nvSpPr>
            <p:cNvPr id="9" name="文本框 8"/>
            <p:cNvSpPr txBox="1"/>
            <p:nvPr>
              <p:custDataLst>
                <p:tags r:id="rId32"/>
              </p:custDataLst>
            </p:nvPr>
          </p:nvSpPr>
          <p:spPr>
            <a:xfrm>
              <a:off x="1763159" y="2976505"/>
              <a:ext cx="1440180" cy="709507"/>
            </a:xfrm>
            <a:prstGeom prst="rect">
              <a:avLst/>
            </a:prstGeom>
            <a:noFill/>
          </p:spPr>
          <p:txBody>
            <a:bodyPr wrap="square" rtlCol="0">
              <a:noAutofit/>
            </a:bodyPr>
            <a:lstStyle/>
            <a:p>
              <a:pPr algn="ctr"/>
              <a:r>
                <a:rPr lang="zh-CN" altLang="en-US" sz="1400" b="1" dirty="0">
                  <a:solidFill>
                    <a:srgbClr val="207CBC"/>
                  </a:solidFill>
                  <a:latin typeface="仿宋" panose="02010609060101010101" charset="-122"/>
                  <a:ea typeface="微软雅黑" panose="020B0503020204020204" charset="-122"/>
                  <a:cs typeface="微软雅黑" panose="020B0503020204020204" charset="-122"/>
                  <a:sym typeface="Arial" panose="020B0604020202020204" pitchFamily="34" charset="0"/>
                </a:rPr>
                <a:t>多层次服务导引</a:t>
              </a:r>
              <a:endParaRPr lang="zh-CN" altLang="en-US" sz="1400" b="1" dirty="0">
                <a:solidFill>
                  <a:srgbClr val="207CBC"/>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grpSp>
      <p:sp>
        <p:nvSpPr>
          <p:cNvPr id="59" name="文本框 58"/>
          <p:cNvSpPr txBox="1"/>
          <p:nvPr>
            <p:custDataLst>
              <p:tags r:id="rId33"/>
            </p:custDataLst>
          </p:nvPr>
        </p:nvSpPr>
        <p:spPr>
          <a:xfrm>
            <a:off x="458875" y="3345016"/>
            <a:ext cx="1550095" cy="784830"/>
          </a:xfrm>
          <a:prstGeom prst="rect">
            <a:avLst/>
          </a:prstGeom>
          <a:noFill/>
        </p:spPr>
        <p:txBody>
          <a:bodyPr wrap="square" rtlCol="0">
            <a:spAutoFit/>
          </a:bodyPr>
          <a:lstStyle/>
          <a:p>
            <a:pPr marL="214630" indent="-214630">
              <a:buFont typeface="Arial" panose="020B0604020202020204" pitchFamily="34" charset="0"/>
              <a:buChar char="•"/>
            </a:pPr>
            <a:r>
              <a:rPr lang="zh-CN" altLang="en-US" sz="1500" dirty="0"/>
              <a:t>资源</a:t>
            </a:r>
            <a:endParaRPr lang="en-US" altLang="zh-CN" sz="1500" dirty="0"/>
          </a:p>
          <a:p>
            <a:pPr marL="214630" indent="-214630">
              <a:buFont typeface="Arial" panose="020B0604020202020204" pitchFamily="34" charset="0"/>
              <a:buChar char="•"/>
            </a:pPr>
            <a:r>
              <a:rPr lang="zh-CN" altLang="en-US" sz="1500" dirty="0"/>
              <a:t>工具</a:t>
            </a:r>
            <a:endParaRPr lang="en-US" altLang="zh-CN" sz="1500" dirty="0"/>
          </a:p>
          <a:p>
            <a:pPr marL="214630" indent="-214630">
              <a:buFont typeface="Arial" panose="020B0604020202020204" pitchFamily="34" charset="0"/>
              <a:buChar char="•"/>
            </a:pPr>
            <a:r>
              <a:rPr lang="zh-CN" altLang="en-US" sz="1500" dirty="0"/>
              <a:t>服务</a:t>
            </a:r>
            <a:endParaRPr lang="en-US" altLang="zh-CN" sz="1500" dirty="0"/>
          </a:p>
        </p:txBody>
      </p:sp>
      <p:cxnSp>
        <p:nvCxnSpPr>
          <p:cNvPr id="65" name="直接连接符 64"/>
          <p:cNvCxnSpPr/>
          <p:nvPr>
            <p:custDataLst>
              <p:tags r:id="rId34"/>
            </p:custDataLst>
          </p:nvPr>
        </p:nvCxnSpPr>
        <p:spPr>
          <a:xfrm>
            <a:off x="1872866" y="2363867"/>
            <a:ext cx="0" cy="605105"/>
          </a:xfrm>
          <a:prstGeom prst="line">
            <a:avLst/>
          </a:prstGeom>
          <a:ln w="28575">
            <a:solidFill>
              <a:srgbClr val="A7A7A7"/>
            </a:solidFill>
            <a:headEnd type="oval"/>
            <a:tailEnd type="oval"/>
          </a:ln>
        </p:spPr>
        <p:style>
          <a:lnRef idx="1">
            <a:srgbClr val="207CBC"/>
          </a:lnRef>
          <a:fillRef idx="0">
            <a:srgbClr val="207CBC"/>
          </a:fillRef>
          <a:effectRef idx="0">
            <a:srgbClr val="207CBC"/>
          </a:effectRef>
          <a:fontRef idx="minor">
            <a:sysClr val="windowText" lastClr="000000"/>
          </a:fontRef>
        </p:style>
      </p:cxnSp>
      <p:pic>
        <p:nvPicPr>
          <p:cNvPr id="13" name="图片 12"/>
          <p:cNvPicPr>
            <a:picLocks noChangeAspect="1"/>
          </p:cNvPicPr>
          <p:nvPr>
            <p:custDataLst>
              <p:tags r:id="rId35"/>
            </p:custDataLst>
          </p:nvPr>
        </p:nvPicPr>
        <p:blipFill>
          <a:blip r:embed="rId36">
            <a:extLst>
              <a:ext uri="{28A0092B-C50C-407E-A947-70E740481C1C}">
                <a14:useLocalDpi xmlns:a14="http://schemas.microsoft.com/office/drawing/2010/main" val="0"/>
              </a:ext>
            </a:extLst>
          </a:blip>
          <a:stretch>
            <a:fillRect/>
          </a:stretch>
        </p:blipFill>
        <p:spPr>
          <a:xfrm>
            <a:off x="884677" y="2141018"/>
            <a:ext cx="342900" cy="3429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4750847" y="1823060"/>
            <a:ext cx="2213495" cy="401328"/>
          </a:xfrm>
          <a:prstGeom prst="rect">
            <a:avLst/>
          </a:prstGeom>
          <a:noFill/>
        </p:spPr>
        <p:txBody>
          <a:bodyPr wrap="square" rtlCol="0">
            <a:spAutoFit/>
          </a:bodyPr>
          <a:lstStyle/>
          <a:p>
            <a:pPr defTabSz="914400">
              <a:lnSpc>
                <a:spcPct val="130000"/>
              </a:lnSpc>
              <a:spcBef>
                <a:spcPts val="800"/>
              </a:spcBef>
            </a:pPr>
            <a:r>
              <a:rPr lang="zh-CN" altLang="en-US" b="1" kern="0" dirty="0">
                <a:latin typeface="黑体" panose="02010609060101010101" pitchFamily="49" charset="-122"/>
                <a:ea typeface="黑体" panose="02010609060101010101" pitchFamily="49" charset="-122"/>
              </a:rPr>
              <a:t>产品概述</a:t>
            </a:r>
            <a:endParaRPr lang="zh-CN" altLang="en-US" b="1" kern="0" dirty="0">
              <a:latin typeface="黑体" panose="02010609060101010101" pitchFamily="49" charset="-122"/>
              <a:ea typeface="黑体" panose="02010609060101010101" pitchFamily="49" charset="-122"/>
            </a:endParaRPr>
          </a:p>
        </p:txBody>
      </p:sp>
      <p:sp>
        <p:nvSpPr>
          <p:cNvPr id="6" name="TextBox 18"/>
          <p:cNvSpPr txBox="1"/>
          <p:nvPr/>
        </p:nvSpPr>
        <p:spPr>
          <a:xfrm>
            <a:off x="4750846" y="2279533"/>
            <a:ext cx="2213495" cy="401328"/>
          </a:xfrm>
          <a:prstGeom prst="rect">
            <a:avLst/>
          </a:prstGeom>
          <a:noFill/>
        </p:spPr>
        <p:txBody>
          <a:bodyPr wrap="square" rtlCol="0">
            <a:spAutoFit/>
          </a:bodyPr>
          <a:lstStyle/>
          <a:p>
            <a:pPr defTabSz="914400">
              <a:lnSpc>
                <a:spcPct val="130000"/>
              </a:lnSpc>
              <a:spcBef>
                <a:spcPts val="800"/>
              </a:spcBef>
            </a:pPr>
            <a:r>
              <a:rPr lang="zh-CN" altLang="en-US" b="1" kern="0" dirty="0">
                <a:latin typeface="黑体" panose="02010609060101010101" pitchFamily="49" charset="-122"/>
                <a:ea typeface="黑体" panose="02010609060101010101" pitchFamily="49" charset="-122"/>
              </a:rPr>
              <a:t>资源介绍</a:t>
            </a:r>
            <a:endParaRPr lang="zh-CN" altLang="en-US" b="1" kern="0" dirty="0">
              <a:latin typeface="黑体" panose="02010609060101010101" pitchFamily="49" charset="-122"/>
              <a:ea typeface="黑体" panose="02010609060101010101" pitchFamily="49" charset="-122"/>
            </a:endParaRPr>
          </a:p>
        </p:txBody>
      </p:sp>
      <p:sp>
        <p:nvSpPr>
          <p:cNvPr id="7" name="TextBox 18"/>
          <p:cNvSpPr txBox="1"/>
          <p:nvPr/>
        </p:nvSpPr>
        <p:spPr>
          <a:xfrm>
            <a:off x="4775727" y="2729523"/>
            <a:ext cx="2213495" cy="401328"/>
          </a:xfrm>
          <a:prstGeom prst="rect">
            <a:avLst/>
          </a:prstGeom>
          <a:noFill/>
        </p:spPr>
        <p:txBody>
          <a:bodyPr wrap="square" rtlCol="0">
            <a:spAutoFit/>
          </a:bodyPr>
          <a:lstStyle/>
          <a:p>
            <a:pPr defTabSz="914400">
              <a:lnSpc>
                <a:spcPct val="130000"/>
              </a:lnSpc>
              <a:spcBef>
                <a:spcPts val="800"/>
              </a:spcBef>
            </a:pPr>
            <a:r>
              <a:rPr lang="zh-CN" altLang="en-US" b="1" kern="0" dirty="0">
                <a:latin typeface="黑体" panose="02010609060101010101" pitchFamily="49" charset="-122"/>
                <a:ea typeface="黑体" panose="02010609060101010101" pitchFamily="49" charset="-122"/>
              </a:rPr>
              <a:t>功能介绍</a:t>
            </a:r>
            <a:endParaRPr lang="zh-CN" altLang="en-US" b="1" kern="0" dirty="0">
              <a:latin typeface="黑体" panose="02010609060101010101" pitchFamily="49" charset="-122"/>
              <a:ea typeface="黑体" panose="02010609060101010101" pitchFamily="49" charset="-122"/>
            </a:endParaRPr>
          </a:p>
        </p:txBody>
      </p:sp>
      <p:pic>
        <p:nvPicPr>
          <p:cNvPr id="11" name="图片 10"/>
          <p:cNvPicPr>
            <a:picLocks noChangeAspect="1"/>
          </p:cNvPicPr>
          <p:nvPr>
            <p:custDataLst>
              <p:tags r:id="rId1"/>
            </p:custDataLst>
          </p:nvPr>
        </p:nvPicPr>
        <p:blipFill>
          <a:blip r:embed="rId2"/>
          <a:stretch>
            <a:fillRect/>
          </a:stretch>
        </p:blipFill>
        <p:spPr>
          <a:xfrm>
            <a:off x="4109085" y="4149090"/>
            <a:ext cx="666750" cy="393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8"/>
          <p:cNvSpPr txBox="1"/>
          <p:nvPr/>
        </p:nvSpPr>
        <p:spPr>
          <a:xfrm>
            <a:off x="103657" y="-38420"/>
            <a:ext cx="2960385" cy="410845"/>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平台亮点功能</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10" name="图片 9"/>
          <p:cNvPicPr>
            <a:picLocks noChangeAspect="1"/>
          </p:cNvPicPr>
          <p:nvPr>
            <p:custDataLst>
              <p:tags r:id="rId1"/>
            </p:custDataLst>
          </p:nvPr>
        </p:nvPicPr>
        <p:blipFill>
          <a:blip r:embed="rId2"/>
          <a:stretch>
            <a:fillRect/>
          </a:stretch>
        </p:blipFill>
        <p:spPr>
          <a:xfrm>
            <a:off x="2656738" y="405172"/>
            <a:ext cx="6487262" cy="3267659"/>
          </a:xfrm>
          <a:prstGeom prst="rect">
            <a:avLst/>
          </a:prstGeom>
          <a:ln>
            <a:solidFill>
              <a:schemeClr val="accent1"/>
            </a:solidFill>
          </a:ln>
        </p:spPr>
      </p:pic>
      <p:pic>
        <p:nvPicPr>
          <p:cNvPr id="12" name="图片 11"/>
          <p:cNvPicPr>
            <a:picLocks noChangeAspect="1"/>
          </p:cNvPicPr>
          <p:nvPr>
            <p:custDataLst>
              <p:tags r:id="rId3"/>
            </p:custDataLst>
          </p:nvPr>
        </p:nvPicPr>
        <p:blipFill>
          <a:blip r:embed="rId4"/>
          <a:stretch>
            <a:fillRect/>
          </a:stretch>
        </p:blipFill>
        <p:spPr>
          <a:xfrm>
            <a:off x="2550449" y="3760462"/>
            <a:ext cx="6593552" cy="1383038"/>
          </a:xfrm>
          <a:prstGeom prst="rect">
            <a:avLst/>
          </a:prstGeom>
          <a:ln>
            <a:solidFill>
              <a:schemeClr val="accent1"/>
            </a:solidFill>
          </a:ln>
        </p:spPr>
      </p:pic>
      <p:pic>
        <p:nvPicPr>
          <p:cNvPr id="14" name="图片 13"/>
          <p:cNvPicPr>
            <a:picLocks noChangeAspect="1"/>
          </p:cNvPicPr>
          <p:nvPr>
            <p:custDataLst>
              <p:tags r:id="rId5"/>
            </p:custDataLst>
          </p:nvPr>
        </p:nvPicPr>
        <p:blipFill>
          <a:blip r:embed="rId6"/>
          <a:stretch>
            <a:fillRect/>
          </a:stretch>
        </p:blipFill>
        <p:spPr>
          <a:xfrm>
            <a:off x="57785" y="1872615"/>
            <a:ext cx="3370580" cy="2428875"/>
          </a:xfrm>
          <a:prstGeom prst="rect">
            <a:avLst/>
          </a:prstGeom>
          <a:ln>
            <a:solidFill>
              <a:schemeClr val="accent1"/>
            </a:solidFill>
          </a:ln>
        </p:spPr>
      </p:pic>
      <p:sp>
        <p:nvSpPr>
          <p:cNvPr id="15" name="矩形 14"/>
          <p:cNvSpPr/>
          <p:nvPr>
            <p:custDataLst>
              <p:tags r:id="rId7"/>
            </p:custDataLst>
          </p:nvPr>
        </p:nvSpPr>
        <p:spPr>
          <a:xfrm>
            <a:off x="425248" y="1022517"/>
            <a:ext cx="1819910" cy="337185"/>
          </a:xfrm>
          <a:prstGeom prst="rect">
            <a:avLst/>
          </a:prstGeom>
        </p:spPr>
        <p:txBody>
          <a:bodyPr wrap="none">
            <a:spAutoFit/>
          </a:bodyPr>
          <a:lstStyle/>
          <a:p>
            <a:pPr marL="214630" indent="-214630" algn="ctr">
              <a:buFont typeface="Wingdings" panose="05000000000000000000" pitchFamily="2" charset="2"/>
              <a:buChar char="p"/>
            </a:pPr>
            <a:r>
              <a:rPr lang="zh-CN" altLang="en-US" sz="1600" b="1" dirty="0">
                <a:latin typeface="仿宋" panose="02010609060101010101" charset="-122"/>
                <a:ea typeface="微软雅黑" panose="020B0503020204020204" charset="-122"/>
                <a:cs typeface="微软雅黑" panose="020B0503020204020204" charset="-122"/>
                <a:sym typeface="Arial" panose="020B0604020202020204" pitchFamily="34" charset="0"/>
              </a:rPr>
              <a:t>多层次服务导引</a:t>
            </a:r>
            <a:endParaRPr lang="zh-CN" altLang="en-US" sz="1600" b="1" dirty="0">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16" name="矩形 15"/>
          <p:cNvSpPr/>
          <p:nvPr>
            <p:custDataLst>
              <p:tags r:id="rId8"/>
            </p:custDataLst>
          </p:nvPr>
        </p:nvSpPr>
        <p:spPr>
          <a:xfrm>
            <a:off x="6131993" y="1624497"/>
            <a:ext cx="995680" cy="337185"/>
          </a:xfrm>
          <a:prstGeom prst="rect">
            <a:avLst/>
          </a:prstGeom>
          <a:solidFill>
            <a:srgbClr val="FFC000"/>
          </a:solidFill>
          <a:ln w="12700">
            <a:solidFill>
              <a:srgbClr val="FE6500"/>
            </a:solidFill>
          </a:ln>
        </p:spPr>
        <p:txBody>
          <a:bodyPr wrap="none">
            <a:spAutoFit/>
          </a:bodyPr>
          <a:lstStyle/>
          <a:p>
            <a:pPr indent="0" algn="ctr">
              <a:buFont typeface="Wingdings" panose="05000000000000000000" pitchFamily="2" charset="2"/>
              <a:buNone/>
            </a:pPr>
            <a:r>
              <a:rPr lang="zh-CN" altLang="en-US" sz="1600" b="1" dirty="0">
                <a:solidFill>
                  <a:srgbClr val="FF0000"/>
                </a:solidFill>
                <a:latin typeface="仿宋" panose="02010609060101010101" charset="-122"/>
                <a:ea typeface="微软雅黑" panose="020B0503020204020204" charset="-122"/>
                <a:cs typeface="微软雅黑" panose="020B0503020204020204" charset="-122"/>
                <a:sym typeface="Arial" panose="020B0604020202020204" pitchFamily="34" charset="0"/>
              </a:rPr>
              <a:t>资源导引</a:t>
            </a:r>
            <a:endParaRPr lang="zh-CN" altLang="en-US" sz="1600" b="1" dirty="0">
              <a:solidFill>
                <a:srgbClr val="FF0000"/>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17" name="矩形 16"/>
          <p:cNvSpPr/>
          <p:nvPr>
            <p:custDataLst>
              <p:tags r:id="rId9"/>
            </p:custDataLst>
          </p:nvPr>
        </p:nvSpPr>
        <p:spPr>
          <a:xfrm>
            <a:off x="7315633" y="3827947"/>
            <a:ext cx="995680" cy="337185"/>
          </a:xfrm>
          <a:prstGeom prst="rect">
            <a:avLst/>
          </a:prstGeom>
          <a:solidFill>
            <a:srgbClr val="FFC000"/>
          </a:solidFill>
          <a:ln w="12700">
            <a:solidFill>
              <a:srgbClr val="FE6500"/>
            </a:solidFill>
          </a:ln>
        </p:spPr>
        <p:txBody>
          <a:bodyPr wrap="none">
            <a:spAutoFit/>
          </a:bodyPr>
          <a:lstStyle/>
          <a:p>
            <a:pPr indent="0" algn="ctr">
              <a:buFont typeface="Wingdings" panose="05000000000000000000" pitchFamily="2" charset="2"/>
              <a:buNone/>
            </a:pPr>
            <a:r>
              <a:rPr lang="zh-CN" altLang="en-US" sz="1600" b="1" dirty="0">
                <a:solidFill>
                  <a:srgbClr val="FF0000"/>
                </a:solidFill>
                <a:latin typeface="仿宋" panose="02010609060101010101" charset="-122"/>
                <a:ea typeface="微软雅黑" panose="020B0503020204020204" charset="-122"/>
                <a:cs typeface="微软雅黑" panose="020B0503020204020204" charset="-122"/>
                <a:sym typeface="Arial" panose="020B0604020202020204" pitchFamily="34" charset="0"/>
              </a:rPr>
              <a:t>工具导引</a:t>
            </a:r>
            <a:endParaRPr lang="zh-CN" altLang="en-US" sz="1600" b="1" dirty="0">
              <a:solidFill>
                <a:srgbClr val="FF0000"/>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
        <p:nvSpPr>
          <p:cNvPr id="18" name="矩形 17"/>
          <p:cNvSpPr/>
          <p:nvPr>
            <p:custDataLst>
              <p:tags r:id="rId10"/>
            </p:custDataLst>
          </p:nvPr>
        </p:nvSpPr>
        <p:spPr>
          <a:xfrm>
            <a:off x="2128953" y="2671612"/>
            <a:ext cx="995680" cy="337185"/>
          </a:xfrm>
          <a:prstGeom prst="rect">
            <a:avLst/>
          </a:prstGeom>
          <a:solidFill>
            <a:srgbClr val="FFC000"/>
          </a:solidFill>
          <a:ln w="12700">
            <a:solidFill>
              <a:srgbClr val="FE6500"/>
            </a:solidFill>
          </a:ln>
        </p:spPr>
        <p:txBody>
          <a:bodyPr wrap="none">
            <a:spAutoFit/>
          </a:bodyPr>
          <a:lstStyle/>
          <a:p>
            <a:pPr indent="0" algn="ctr">
              <a:buFont typeface="Wingdings" panose="05000000000000000000" pitchFamily="2" charset="2"/>
              <a:buNone/>
            </a:pPr>
            <a:r>
              <a:rPr lang="zh-CN" altLang="en-US" sz="1600" b="1" dirty="0">
                <a:solidFill>
                  <a:srgbClr val="FF0000"/>
                </a:solidFill>
                <a:latin typeface="仿宋" panose="02010609060101010101" charset="-122"/>
                <a:ea typeface="微软雅黑" panose="020B0503020204020204" charset="-122"/>
                <a:cs typeface="微软雅黑" panose="020B0503020204020204" charset="-122"/>
                <a:sym typeface="Arial" panose="020B0604020202020204" pitchFamily="34" charset="0"/>
              </a:rPr>
              <a:t>服务导引</a:t>
            </a:r>
            <a:endParaRPr lang="zh-CN" altLang="en-US" sz="1600" b="1" dirty="0">
              <a:solidFill>
                <a:srgbClr val="FF0000"/>
              </a:solidFill>
              <a:latin typeface="仿宋" panose="02010609060101010101"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8"/>
          <p:cNvSpPr txBox="1"/>
          <p:nvPr/>
        </p:nvSpPr>
        <p:spPr>
          <a:xfrm>
            <a:off x="103657" y="-38420"/>
            <a:ext cx="2960385"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智能检索</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21" name="Rectangle 1"/>
          <p:cNvSpPr/>
          <p:nvPr>
            <p:custDataLst>
              <p:tags r:id="rId1"/>
            </p:custDataLst>
          </p:nvPr>
        </p:nvSpPr>
        <p:spPr bwMode="auto">
          <a:xfrm>
            <a:off x="2656211" y="1789926"/>
            <a:ext cx="6067804" cy="1095375"/>
          </a:xfrm>
          <a:prstGeom prst="rect">
            <a:avLst/>
          </a:prstGeom>
          <a:noFill/>
          <a:ln w="9525">
            <a:noFill/>
            <a:miter lim="800000"/>
          </a:ln>
          <a:effectLst/>
        </p:spPr>
        <p:txBody>
          <a:bodyPr vert="horz" wrap="square" lIns="68580" tIns="34290" rIns="68580" bIns="34290" numCol="1" anchor="ctr" anchorCtr="0" compatLnSpc="1">
            <a:spAutoFit/>
          </a:bodyPr>
          <a:lstStyle/>
          <a:p>
            <a:pPr defTabSz="685800" fontAlgn="base">
              <a:lnSpc>
                <a:spcPct val="120000"/>
              </a:lnSpc>
              <a:spcBef>
                <a:spcPct val="0"/>
              </a:spcBef>
              <a:spcAft>
                <a:spcPct val="0"/>
              </a:spcAft>
            </a:pPr>
            <a:r>
              <a:rPr kumimoji="0" lang="zh-CN" sz="1600" b="0" i="0" u="none" strike="noStrike" cap="none" normalizeH="0" baseline="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rPr>
              <a:t>（</a:t>
            </a:r>
            <a:r>
              <a:rPr kumimoji="0" lang="en-US" altLang="zh-CN" sz="1600" b="0" i="0" u="none" strike="noStrike" cap="none" normalizeH="0" baseline="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rPr>
              <a:t>1</a:t>
            </a:r>
            <a:r>
              <a:rPr kumimoji="0" lang="zh-CN" altLang="en-US" sz="1600" b="0" i="0" u="none" strike="noStrike" cap="none" normalizeH="0" baseline="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rPr>
              <a:t>）想</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了解 </a:t>
            </a:r>
            <a:r>
              <a:rPr lang="zh-CN" altLang="en-US" sz="1600" b="1" u="sng" dirty="0">
                <a:solidFill>
                  <a:srgbClr val="002060"/>
                </a:solidFill>
                <a:latin typeface="微软雅黑" panose="020B0503020204020204" charset="-122"/>
                <a:ea typeface="微软雅黑" panose="020B0503020204020204" charset="-122"/>
                <a:cs typeface="Times New Roman" panose="02020603050405020304" pitchFamily="18" charset="0"/>
              </a:rPr>
              <a:t>二氧化碳减排  </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的相关文献？</a:t>
            </a:r>
            <a:endParaRPr kumimoji="0" lang="en-US" altLang="zh-CN" sz="1600" b="0" i="0" u="none" strike="noStrike" cap="none" normalizeH="0" baseline="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zh-CN" altLang="en-US" sz="1400" dirty="0">
                <a:latin typeface="微软雅黑" panose="020B0503020204020204" charset="-122"/>
                <a:ea typeface="微软雅黑" panose="020B0503020204020204" charset="-122"/>
                <a:cs typeface="Times New Roman" panose="02020603050405020304" pitchFamily="18" charset="0"/>
              </a:rPr>
              <a:t>          二氧化碳 </a:t>
            </a:r>
            <a:r>
              <a:rPr lang="en-US" altLang="zh-CN" sz="1400" dirty="0">
                <a:latin typeface="微软雅黑" panose="020B0503020204020204" charset="-122"/>
                <a:ea typeface="微软雅黑" panose="020B0503020204020204" charset="-122"/>
                <a:cs typeface="Times New Roman" panose="02020603050405020304" pitchFamily="18" charset="0"/>
              </a:rPr>
              <a:t>and </a:t>
            </a:r>
            <a:r>
              <a:rPr lang="zh-CN" altLang="en-US" sz="1400" dirty="0">
                <a:latin typeface="微软雅黑" panose="020B0503020204020204" charset="-122"/>
                <a:ea typeface="微软雅黑" panose="020B0503020204020204" charset="-122"/>
                <a:cs typeface="Times New Roman" panose="02020603050405020304" pitchFamily="18" charset="0"/>
              </a:rPr>
              <a:t>减排（</a:t>
            </a:r>
            <a:r>
              <a:rPr lang="en-US" altLang="zh-CN" sz="1400" dirty="0">
                <a:latin typeface="微软雅黑" panose="020B0503020204020204" charset="-122"/>
                <a:ea typeface="微软雅黑" panose="020B0503020204020204" charset="-122"/>
                <a:cs typeface="Times New Roman" panose="02020603050405020304" pitchFamily="18" charset="0"/>
              </a:rPr>
              <a:t>and </a:t>
            </a:r>
            <a:r>
              <a:rPr lang="zh-CN" altLang="en-US" sz="1400" dirty="0">
                <a:latin typeface="微软雅黑" panose="020B0503020204020204" charset="-122"/>
                <a:ea typeface="微软雅黑" panose="020B0503020204020204" charset="-122"/>
                <a:cs typeface="Times New Roman" panose="02020603050405020304" pitchFamily="18" charset="0"/>
              </a:rPr>
              <a:t>可以用空格代替）</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spcBef>
                <a:spcPct val="0"/>
              </a:spcBef>
              <a:spcAft>
                <a:spcPct val="0"/>
              </a:spcAft>
            </a:pP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endParaRPr lang="zh-CN" altLang="en-US" sz="1400" dirty="0">
              <a:latin typeface="微软雅黑" panose="020B0503020204020204" charset="-122"/>
              <a:ea typeface="微软雅黑" panose="020B0503020204020204" charset="-122"/>
              <a:cs typeface="Times New Roman" panose="02020603050405020304" pitchFamily="18" charset="0"/>
            </a:endParaRPr>
          </a:p>
        </p:txBody>
      </p:sp>
      <p:sp>
        <p:nvSpPr>
          <p:cNvPr id="3" name="矩形 2"/>
          <p:cNvSpPr/>
          <p:nvPr>
            <p:custDataLst>
              <p:tags r:id="rId2"/>
            </p:custDataLst>
          </p:nvPr>
        </p:nvSpPr>
        <p:spPr>
          <a:xfrm>
            <a:off x="6985480" y="2095570"/>
            <a:ext cx="1738630" cy="306705"/>
          </a:xfrm>
          <a:prstGeom prst="rect">
            <a:avLst/>
          </a:prstGeom>
        </p:spPr>
        <p:txBody>
          <a:bodyPr wrap="none">
            <a:spAutoFit/>
          </a:bodyPr>
          <a:lstStyle/>
          <a:p>
            <a:r>
              <a:rPr lang="en-US" altLang="zh-CN" sz="1400" dirty="0">
                <a:latin typeface="微软雅黑" panose="020B0503020204020204" charset="-122"/>
                <a:ea typeface="微软雅黑" panose="020B0503020204020204" charset="-122"/>
                <a:cs typeface="Times New Roman" panose="02020603050405020304" pitchFamily="18" charset="0"/>
              </a:rPr>
              <a:t> —— </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布尔逻辑检索</a:t>
            </a:r>
            <a:endParaRPr lang="zh-CN" altLang="en-US" sz="1400" dirty="0"/>
          </a:p>
        </p:txBody>
      </p:sp>
      <p:sp>
        <p:nvSpPr>
          <p:cNvPr id="4" name="矩形 3"/>
          <p:cNvSpPr/>
          <p:nvPr>
            <p:custDataLst>
              <p:tags r:id="rId3"/>
            </p:custDataLst>
          </p:nvPr>
        </p:nvSpPr>
        <p:spPr>
          <a:xfrm>
            <a:off x="2656211" y="980995"/>
            <a:ext cx="5307295" cy="714375"/>
          </a:xfrm>
          <a:prstGeom prst="rect">
            <a:avLst/>
          </a:prstGeom>
        </p:spPr>
        <p:txBody>
          <a:bodyPr wrap="square" lIns="68580" tIns="34290" rIns="68580" bIns="34290">
            <a:spAutoFit/>
          </a:bodyPr>
          <a:lstStyle/>
          <a:p>
            <a:pPr>
              <a:lnSpc>
                <a:spcPct val="150000"/>
              </a:lnSpc>
            </a:pPr>
            <a:r>
              <a:rPr lang="zh-CN" altLang="en-US" sz="1400" dirty="0">
                <a:latin typeface="微软雅黑" panose="020B0503020204020204" charset="-122"/>
                <a:ea typeface="微软雅黑" panose="020B0503020204020204" charset="-122"/>
              </a:rPr>
              <a:t>小万是一名研究生，对</a:t>
            </a: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节能减排</a:t>
            </a: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比较感兴趣，在检索文献的过程中，他遇到了以下难题：</a:t>
            </a:r>
            <a:endParaRPr lang="zh-CN" altLang="en-US" sz="1400" dirty="0">
              <a:latin typeface="微软雅黑" panose="020B0503020204020204" charset="-122"/>
              <a:ea typeface="微软雅黑" panose="020B0503020204020204" charset="-122"/>
            </a:endParaRPr>
          </a:p>
        </p:txBody>
      </p:sp>
      <p:sp>
        <p:nvSpPr>
          <p:cNvPr id="5" name="文本框 4"/>
          <p:cNvSpPr txBox="1"/>
          <p:nvPr>
            <p:custDataLst>
              <p:tags r:id="rId4"/>
            </p:custDataLst>
          </p:nvPr>
        </p:nvSpPr>
        <p:spPr>
          <a:xfrm>
            <a:off x="3156585" y="2571750"/>
            <a:ext cx="5567045" cy="1456055"/>
          </a:xfrm>
          <a:prstGeom prst="rect">
            <a:avLst/>
          </a:prstGeom>
          <a:noFill/>
        </p:spPr>
        <p:txBody>
          <a:bodyPr wrap="square" rtlCol="0" anchor="t">
            <a:spAutoFit/>
          </a:bodyPr>
          <a:lstStyle/>
          <a:p>
            <a:pPr defTabSz="685800" fontAlgn="base">
              <a:lnSpc>
                <a:spcPct val="120000"/>
              </a:lnSpc>
              <a:spcBef>
                <a:spcPct val="0"/>
              </a:spcBef>
              <a:spcAft>
                <a:spcPct val="0"/>
              </a:spcAft>
            </a:pPr>
            <a:r>
              <a:rPr lang="zh-CN" altLang="en-US" sz="1600" b="1"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sym typeface="+mn-ea"/>
              </a:rPr>
              <a:t>布尔逻辑检索</a:t>
            </a:r>
            <a:r>
              <a:rPr lang="zh-CN" altLang="en-US" sz="1600" b="1"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sym typeface="+mn-ea"/>
              </a:rPr>
              <a:t>：</a:t>
            </a:r>
            <a:r>
              <a:rPr lang="zh-CN" altLang="en-US" sz="160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sym typeface="+mn-ea"/>
              </a:rPr>
              <a:t>同时包含</a:t>
            </a:r>
            <a:r>
              <a:rPr lang="en-US" altLang="zh-CN" sz="110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sym typeface="+mn-ea"/>
              </a:rPr>
              <a:t>AND</a:t>
            </a:r>
            <a:r>
              <a:rPr lang="zh-CN" altLang="en-US" sz="160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sym typeface="+mn-ea"/>
              </a:rPr>
              <a:t>、不包含</a:t>
            </a:r>
            <a:r>
              <a:rPr lang="en-US" altLang="zh-CN" sz="110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sym typeface="+mn-ea"/>
              </a:rPr>
              <a:t>NOT</a:t>
            </a:r>
            <a:r>
              <a:rPr lang="zh-CN" altLang="en-US" sz="160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sym typeface="+mn-ea"/>
              </a:rPr>
              <a:t>、包含其一</a:t>
            </a:r>
            <a:r>
              <a:rPr lang="en-US" altLang="zh-CN" sz="110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sym typeface="+mn-ea"/>
              </a:rPr>
              <a:t>OR</a:t>
            </a:r>
            <a:endParaRPr kumimoji="0" lang="en-US" altLang="zh-CN" sz="1600" i="0" u="none" strike="noStrike" cap="none" normalizeH="0" baseline="0" dirty="0">
              <a:ln>
                <a:noFill/>
              </a:ln>
              <a:solidFill>
                <a:srgbClr val="002060"/>
              </a:solidFill>
              <a:effectLst/>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en-US" altLang="zh-CN" sz="16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1395" dirty="0">
                <a:latin typeface="微软雅黑" panose="020B0503020204020204" charset="-122"/>
                <a:ea typeface="微软雅黑" panose="020B0503020204020204" charset="-122"/>
                <a:cs typeface="Times New Roman" panose="02020603050405020304" pitchFamily="18" charset="0"/>
                <a:sym typeface="+mn-ea"/>
              </a:rPr>
              <a:t>二氧化碳 </a:t>
            </a:r>
            <a:r>
              <a:rPr lang="en-US" altLang="zh-CN" sz="1395" dirty="0">
                <a:latin typeface="微软雅黑" panose="020B0503020204020204" charset="-122"/>
                <a:ea typeface="微软雅黑" panose="020B0503020204020204" charset="-122"/>
                <a:cs typeface="Times New Roman" panose="02020603050405020304" pitchFamily="18" charset="0"/>
                <a:sym typeface="+mn-ea"/>
              </a:rPr>
              <a:t>and </a:t>
            </a:r>
            <a:r>
              <a:rPr lang="zh-CN" altLang="en-US" sz="1395" dirty="0">
                <a:latin typeface="微软雅黑" panose="020B0503020204020204" charset="-122"/>
                <a:ea typeface="微软雅黑" panose="020B0503020204020204" charset="-122"/>
                <a:cs typeface="Times New Roman" panose="02020603050405020304" pitchFamily="18" charset="0"/>
                <a:sym typeface="+mn-ea"/>
              </a:rPr>
              <a:t>减排</a:t>
            </a:r>
            <a:r>
              <a:rPr lang="zh-CN" altLang="en-US" sz="1400" dirty="0">
                <a:latin typeface="微软雅黑" panose="020B0503020204020204" charset="-122"/>
                <a:ea typeface="微软雅黑" panose="020B0503020204020204" charset="-122"/>
                <a:cs typeface="Times New Roman" panose="02020603050405020304" pitchFamily="18" charset="0"/>
                <a:sym typeface="+mn-ea"/>
              </a:rPr>
              <a:t>（</a:t>
            </a:r>
            <a:r>
              <a:rPr lang="en-US" altLang="zh-CN" sz="1400" dirty="0">
                <a:latin typeface="微软雅黑" panose="020B0503020204020204" charset="-122"/>
                <a:ea typeface="微软雅黑" panose="020B0503020204020204" charset="-122"/>
                <a:cs typeface="Times New Roman" panose="02020603050405020304" pitchFamily="18" charset="0"/>
                <a:sym typeface="+mn-ea"/>
              </a:rPr>
              <a:t>and </a:t>
            </a:r>
            <a:r>
              <a:rPr lang="zh-CN" altLang="en-US" sz="1400" dirty="0">
                <a:latin typeface="微软雅黑" panose="020B0503020204020204" charset="-122"/>
                <a:ea typeface="微软雅黑" panose="020B0503020204020204" charset="-122"/>
                <a:cs typeface="Times New Roman" panose="02020603050405020304" pitchFamily="18" charset="0"/>
                <a:sym typeface="+mn-ea"/>
              </a:rPr>
              <a:t>可以用空格代替）</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zh-CN" altLang="en-US" sz="14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1395" dirty="0">
                <a:latin typeface="微软雅黑" panose="020B0503020204020204" charset="-122"/>
                <a:ea typeface="微软雅黑" panose="020B0503020204020204" charset="-122"/>
                <a:cs typeface="Times New Roman" panose="02020603050405020304" pitchFamily="18" charset="0"/>
                <a:sym typeface="+mn-ea"/>
              </a:rPr>
              <a:t>二氧化碳</a:t>
            </a:r>
            <a:r>
              <a:rPr lang="zh-CN" altLang="en-US" sz="1400" dirty="0">
                <a:latin typeface="微软雅黑" panose="020B0503020204020204" charset="-122"/>
                <a:ea typeface="微软雅黑" panose="020B0503020204020204" charset="-122"/>
                <a:cs typeface="Times New Roman" panose="02020603050405020304" pitchFamily="18" charset="0"/>
                <a:sym typeface="+mn-ea"/>
              </a:rPr>
              <a:t> </a:t>
            </a:r>
            <a:r>
              <a:rPr lang="en-US" altLang="zh-CN" sz="1400" dirty="0">
                <a:latin typeface="微软雅黑" panose="020B0503020204020204" charset="-122"/>
                <a:ea typeface="微软雅黑" panose="020B0503020204020204" charset="-122"/>
                <a:cs typeface="Times New Roman" panose="02020603050405020304" pitchFamily="18" charset="0"/>
                <a:sym typeface="+mn-ea"/>
              </a:rPr>
              <a:t>not </a:t>
            </a:r>
            <a:r>
              <a:rPr lang="zh-CN" altLang="en-US" sz="1395" dirty="0">
                <a:latin typeface="微软雅黑" panose="020B0503020204020204" charset="-122"/>
                <a:ea typeface="微软雅黑" panose="020B0503020204020204" charset="-122"/>
                <a:cs typeface="Times New Roman" panose="02020603050405020304" pitchFamily="18" charset="0"/>
                <a:sym typeface="+mn-ea"/>
              </a:rPr>
              <a:t>减排</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zh-CN" altLang="en-US" sz="14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1395" dirty="0">
                <a:latin typeface="微软雅黑" panose="020B0503020204020204" charset="-122"/>
                <a:ea typeface="微软雅黑" panose="020B0503020204020204" charset="-122"/>
                <a:cs typeface="Times New Roman" panose="02020603050405020304" pitchFamily="18" charset="0"/>
                <a:sym typeface="+mn-ea"/>
              </a:rPr>
              <a:t>二氧化碳</a:t>
            </a:r>
            <a:r>
              <a:rPr lang="zh-CN" altLang="en-US" sz="1400" dirty="0">
                <a:latin typeface="微软雅黑" panose="020B0503020204020204" charset="-122"/>
                <a:ea typeface="微软雅黑" panose="020B0503020204020204" charset="-122"/>
                <a:cs typeface="Times New Roman" panose="02020603050405020304" pitchFamily="18" charset="0"/>
                <a:sym typeface="+mn-ea"/>
              </a:rPr>
              <a:t> </a:t>
            </a:r>
            <a:r>
              <a:rPr lang="en-US" altLang="zh-CN" sz="1400" dirty="0">
                <a:latin typeface="微软雅黑" panose="020B0503020204020204" charset="-122"/>
                <a:ea typeface="微软雅黑" panose="020B0503020204020204" charset="-122"/>
                <a:cs typeface="Times New Roman" panose="02020603050405020304" pitchFamily="18" charset="0"/>
                <a:sym typeface="+mn-ea"/>
              </a:rPr>
              <a:t>or </a:t>
            </a:r>
            <a:r>
              <a:rPr lang="zh-CN" altLang="en-US" sz="1395" dirty="0">
                <a:latin typeface="微软雅黑" panose="020B0503020204020204" charset="-122"/>
                <a:ea typeface="微软雅黑" panose="020B0503020204020204" charset="-122"/>
                <a:cs typeface="Times New Roman" panose="02020603050405020304" pitchFamily="18" charset="0"/>
                <a:sym typeface="+mn-ea"/>
              </a:rPr>
              <a:t>减排</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zh-CN" altLang="en-US" sz="1400" b="1" dirty="0">
                <a:solidFill>
                  <a:srgbClr val="FF0000"/>
                </a:solidFill>
                <a:latin typeface="微软雅黑" panose="020B0503020204020204" charset="-122"/>
                <a:ea typeface="微软雅黑" panose="020B0503020204020204" charset="-122"/>
                <a:sym typeface="+mn-ea"/>
              </a:rPr>
              <a:t>          </a:t>
            </a:r>
            <a:r>
              <a:rPr lang="zh-CN" altLang="en-US" sz="1200" b="1" dirty="0">
                <a:latin typeface="微软雅黑" panose="020B0503020204020204" charset="-122"/>
                <a:ea typeface="微软雅黑" panose="020B0503020204020204" charset="-122"/>
                <a:sym typeface="+mn-ea"/>
              </a:rPr>
              <a:t>使用时，运算符两边空一格</a:t>
            </a:r>
            <a:endParaRPr lang="zh-CN" altLang="en-US" sz="1200" b="1" dirty="0">
              <a:latin typeface="微软雅黑" panose="020B0503020204020204" charset="-122"/>
              <a:ea typeface="微软雅黑" panose="020B0503020204020204" charset="-122"/>
              <a:sym typeface="+mn-ea"/>
            </a:endParaRPr>
          </a:p>
        </p:txBody>
      </p:sp>
      <p:pic>
        <p:nvPicPr>
          <p:cNvPr id="6" name="图片 5"/>
          <p:cNvPicPr>
            <a:picLocks noChangeAspect="1"/>
          </p:cNvPicPr>
          <p:nvPr>
            <p:custDataLst>
              <p:tags r:id="rId5"/>
            </p:custDataLst>
          </p:nvPr>
        </p:nvPicPr>
        <p:blipFill>
          <a:blip r:embed="rId6"/>
          <a:stretch>
            <a:fillRect/>
          </a:stretch>
        </p:blipFill>
        <p:spPr>
          <a:xfrm>
            <a:off x="0" y="1660114"/>
            <a:ext cx="2571750" cy="257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87072" y="-190500"/>
            <a:ext cx="2724168" cy="683895"/>
          </a:xfrm>
          <a:prstGeom prst="rect">
            <a:avLst/>
          </a:prstGeom>
        </p:spPr>
        <p:txBody>
          <a:bodyPr wrap="square" lIns="68580" tIns="34290" rIns="68580" bIns="34290">
            <a:spAutoFit/>
          </a:bodyPr>
          <a:lstStyle/>
          <a:p>
            <a:pPr lvl="0">
              <a:lnSpc>
                <a:spcPct val="200000"/>
              </a:lnSpc>
            </a:pPr>
            <a:r>
              <a:rPr lang="zh-CN" altLang="en-US" sz="2000" b="1" dirty="0">
                <a:solidFill>
                  <a:schemeClr val="bg1"/>
                </a:solidFill>
                <a:latin typeface="微软雅黑" panose="020B0503020204020204" charset="-122"/>
                <a:ea typeface="微软雅黑" panose="020B0503020204020204" charset="-122"/>
              </a:rPr>
              <a:t>二</a:t>
            </a:r>
            <a:r>
              <a:rPr lang="en-US" altLang="zh-CN" sz="2000" b="1" dirty="0">
                <a:solidFill>
                  <a:schemeClr val="bg1"/>
                </a:solidFill>
                <a:latin typeface="微软雅黑" panose="020B0503020204020204" charset="-122"/>
                <a:ea typeface="微软雅黑" panose="020B0503020204020204" charset="-122"/>
              </a:rPr>
              <a:t>.</a:t>
            </a:r>
            <a:r>
              <a:rPr lang="zh-CN" altLang="en-US" sz="2000" b="1" dirty="0">
                <a:solidFill>
                  <a:schemeClr val="bg1"/>
                </a:solidFill>
                <a:latin typeface="微软雅黑" panose="020B0503020204020204" charset="-122"/>
                <a:ea typeface="微软雅黑" panose="020B0503020204020204" charset="-122"/>
              </a:rPr>
              <a:t>如何精确查找文献</a:t>
            </a:r>
            <a:endParaRPr lang="zh-CN" altLang="en-US" sz="2000" b="1" dirty="0">
              <a:solidFill>
                <a:schemeClr val="bg1"/>
              </a:solidFill>
              <a:latin typeface="微软雅黑" panose="020B0503020204020204" charset="-122"/>
              <a:ea typeface="微软雅黑" panose="020B0503020204020204" charset="-122"/>
            </a:endParaRPr>
          </a:p>
        </p:txBody>
      </p:sp>
      <p:sp>
        <p:nvSpPr>
          <p:cNvPr id="21" name="Rectangle 1"/>
          <p:cNvSpPr/>
          <p:nvPr/>
        </p:nvSpPr>
        <p:spPr bwMode="auto">
          <a:xfrm>
            <a:off x="2656211" y="1783258"/>
            <a:ext cx="6067804" cy="788670"/>
          </a:xfrm>
          <a:prstGeom prst="rect">
            <a:avLst/>
          </a:prstGeom>
          <a:noFill/>
          <a:ln w="9525">
            <a:noFill/>
            <a:miter lim="800000"/>
          </a:ln>
          <a:effectLst/>
        </p:spPr>
        <p:txBody>
          <a:bodyPr vert="horz" wrap="square" lIns="68580" tIns="34290" rIns="68580" bIns="34290" numCol="1" anchor="ctr" anchorCtr="0" compatLnSpc="1">
            <a:spAutoFit/>
          </a:bodyPr>
          <a:lstStyle/>
          <a:p>
            <a:pPr defTabSz="685800" fontAlgn="base">
              <a:spcBef>
                <a:spcPct val="0"/>
              </a:spcBef>
              <a:spcAft>
                <a:spcPct val="0"/>
              </a:spcAft>
            </a:pP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a:t>
            </a:r>
            <a:r>
              <a:rPr lang="en-US" altLang="zh-CN" sz="1600" dirty="0">
                <a:solidFill>
                  <a:srgbClr val="002060"/>
                </a:solidFill>
                <a:latin typeface="微软雅黑" panose="020B0503020204020204" charset="-122"/>
                <a:ea typeface="微软雅黑" panose="020B0503020204020204" charset="-122"/>
                <a:cs typeface="Times New Roman" panose="02020603050405020304" pitchFamily="18" charset="0"/>
              </a:rPr>
              <a:t>2</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）想准确查找“</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1600" b="1" u="sng"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二氧化碳减排 </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”的文献</a:t>
            </a:r>
            <a:endParaRPr lang="en-US" altLang="zh-CN" sz="1600" dirty="0">
              <a:solidFill>
                <a:srgbClr val="002060"/>
              </a:solidFill>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en-US" altLang="zh-CN" sz="1400" dirty="0">
                <a:latin typeface="微软雅黑" panose="020B0503020204020204" charset="-122"/>
                <a:ea typeface="微软雅黑" panose="020B0503020204020204" charset="-122"/>
                <a:cs typeface="Times New Roman" panose="02020603050405020304" pitchFamily="18" charset="0"/>
              </a:rPr>
              <a:t>         "</a:t>
            </a:r>
            <a:r>
              <a:rPr lang="zh-CN" altLang="en-US" sz="1400" dirty="0">
                <a:latin typeface="微软雅黑" panose="020B0503020204020204" charset="-122"/>
                <a:ea typeface="微软雅黑" panose="020B0503020204020204" charset="-122"/>
                <a:cs typeface="Times New Roman" panose="02020603050405020304" pitchFamily="18" charset="0"/>
              </a:rPr>
              <a:t>人工智能应用</a:t>
            </a:r>
            <a:r>
              <a:rPr lang="en-US" altLang="zh-CN" sz="1400" dirty="0">
                <a:latin typeface="微软雅黑" panose="020B0503020204020204" charset="-122"/>
                <a:ea typeface="微软雅黑" panose="020B0503020204020204" charset="-122"/>
                <a:cs typeface="Times New Roman" panose="02020603050405020304" pitchFamily="18" charset="0"/>
              </a:rPr>
              <a:t>"</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spcBef>
                <a:spcPct val="0"/>
              </a:spcBef>
              <a:spcAft>
                <a:spcPct val="0"/>
              </a:spcAft>
            </a:pPr>
            <a:endParaRPr lang="zh-CN" altLang="en-US" sz="1400" dirty="0">
              <a:latin typeface="微软雅黑" panose="020B0503020204020204" charset="-122"/>
              <a:ea typeface="微软雅黑" panose="020B0503020204020204" charset="-122"/>
              <a:cs typeface="Times New Roman" panose="02020603050405020304" pitchFamily="18" charset="0"/>
            </a:endParaRPr>
          </a:p>
        </p:txBody>
      </p:sp>
      <p:sp>
        <p:nvSpPr>
          <p:cNvPr id="3" name="矩形 2"/>
          <p:cNvSpPr/>
          <p:nvPr/>
        </p:nvSpPr>
        <p:spPr>
          <a:xfrm>
            <a:off x="6111240" y="1970506"/>
            <a:ext cx="2397125" cy="414020"/>
          </a:xfrm>
          <a:prstGeom prst="rect">
            <a:avLst/>
          </a:prstGeom>
        </p:spPr>
        <p:txBody>
          <a:bodyPr wrap="none">
            <a:spAutoFit/>
          </a:bodyPr>
          <a:lstStyle/>
          <a:p>
            <a:pPr defTabSz="685800" fontAlgn="base">
              <a:lnSpc>
                <a:spcPct val="150000"/>
              </a:lnSpc>
              <a:spcBef>
                <a:spcPct val="0"/>
              </a:spcBef>
              <a:spcAft>
                <a:spcPct val="0"/>
              </a:spcAft>
            </a:pPr>
            <a:r>
              <a:rPr lang="en-US" altLang="zh-CN" sz="1400" dirty="0">
                <a:latin typeface="微软雅黑" panose="020B0503020204020204" charset="-122"/>
                <a:ea typeface="微软雅黑" panose="020B0503020204020204" charset="-122"/>
                <a:cs typeface="Times New Roman" panose="02020603050405020304" pitchFamily="18" charset="0"/>
              </a:rPr>
              <a:t>—— </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精确检索（短语检索）</a:t>
            </a:r>
            <a:endPar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0" y="1660114"/>
            <a:ext cx="2571750" cy="2571750"/>
          </a:xfrm>
          <a:prstGeom prst="rect">
            <a:avLst/>
          </a:prstGeom>
        </p:spPr>
      </p:pic>
      <p:sp>
        <p:nvSpPr>
          <p:cNvPr id="12" name="矩形 11"/>
          <p:cNvSpPr/>
          <p:nvPr/>
        </p:nvSpPr>
        <p:spPr>
          <a:xfrm>
            <a:off x="2656211" y="980995"/>
            <a:ext cx="5307295" cy="714375"/>
          </a:xfrm>
          <a:prstGeom prst="rect">
            <a:avLst/>
          </a:prstGeom>
        </p:spPr>
        <p:txBody>
          <a:bodyPr wrap="square" lIns="68580" tIns="34290" rIns="68580" bIns="34290">
            <a:spAutoFit/>
          </a:bodyPr>
          <a:lstStyle/>
          <a:p>
            <a:pPr>
              <a:lnSpc>
                <a:spcPct val="150000"/>
              </a:lnSpc>
            </a:pPr>
            <a:r>
              <a:rPr lang="zh-CN" altLang="en-US" sz="1400" dirty="0">
                <a:latin typeface="微软雅黑" panose="020B0503020204020204" charset="-122"/>
                <a:ea typeface="微软雅黑" panose="020B0503020204020204" charset="-122"/>
              </a:rPr>
              <a:t>小万是一名学生，对</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节能减排</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rPr>
              <a:t>比较感兴趣，在检索文献的过程中，他遇到了以下难题：</a:t>
            </a:r>
            <a:endParaRPr lang="zh-CN" altLang="en-US" sz="1400" dirty="0">
              <a:latin typeface="微软雅黑" panose="020B0503020204020204" charset="-122"/>
              <a:ea typeface="微软雅黑" panose="020B0503020204020204" charset="-122"/>
            </a:endParaRPr>
          </a:p>
        </p:txBody>
      </p:sp>
      <p:sp>
        <p:nvSpPr>
          <p:cNvPr id="9" name="矩形 8"/>
          <p:cNvSpPr/>
          <p:nvPr/>
        </p:nvSpPr>
        <p:spPr>
          <a:xfrm>
            <a:off x="225805" y="119819"/>
            <a:ext cx="1554480" cy="368300"/>
          </a:xfrm>
          <a:prstGeom prst="rect">
            <a:avLst/>
          </a:prstGeom>
        </p:spPr>
        <p:txBody>
          <a:bodyPr wrap="none">
            <a:spAutoFit/>
          </a:bodyPr>
          <a:lstStyle/>
          <a:p>
            <a:pPr algn="l"/>
            <a:r>
              <a:rPr lang="zh-CN" dirty="0" smtClean="0">
                <a:effectLst>
                  <a:outerShdw blurRad="38100" dist="38100" dir="2700000" algn="tl">
                    <a:srgbClr val="C0C0C0"/>
                  </a:outerShdw>
                </a:effectLst>
                <a:latin typeface="微软雅黑" panose="020B0503020204020204" charset="-122"/>
                <a:ea typeface="微软雅黑" panose="020B0503020204020204" charset="-122"/>
                <a:sym typeface="+mn-ea"/>
              </a:rPr>
              <a:t>检索功能案例</a:t>
            </a:r>
            <a:endParaRPr lang="en-US" altLang="zh-CN" dirty="0" smtClean="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pic>
        <p:nvPicPr>
          <p:cNvPr id="8" name="图片 7" descr="logo2.png"/>
          <p:cNvPicPr>
            <a:picLocks noChangeAspect="1"/>
          </p:cNvPicPr>
          <p:nvPr/>
        </p:nvPicPr>
        <p:blipFill>
          <a:blip r:embed="rId2" cstate="print"/>
          <a:stretch>
            <a:fillRect/>
          </a:stretch>
        </p:blipFill>
        <p:spPr>
          <a:xfrm>
            <a:off x="7528020" y="120202"/>
            <a:ext cx="1461637" cy="345361"/>
          </a:xfrm>
          <a:prstGeom prst="rect">
            <a:avLst/>
          </a:prstGeom>
        </p:spPr>
      </p:pic>
      <p:sp>
        <p:nvSpPr>
          <p:cNvPr id="4" name="文本框 3"/>
          <p:cNvSpPr txBox="1"/>
          <p:nvPr/>
        </p:nvSpPr>
        <p:spPr>
          <a:xfrm>
            <a:off x="2860040" y="2750185"/>
            <a:ext cx="4572000" cy="1413510"/>
          </a:xfrm>
          <a:prstGeom prst="rect">
            <a:avLst/>
          </a:prstGeom>
          <a:noFill/>
        </p:spPr>
        <p:txBody>
          <a:bodyPr wrap="square" rtlCol="0" anchor="t">
            <a:spAutoFit/>
          </a:bodyPr>
          <a:lstStyle/>
          <a:p>
            <a:pPr defTabSz="685800" fontAlgn="base">
              <a:lnSpc>
                <a:spcPct val="120000"/>
              </a:lnSpc>
              <a:spcBef>
                <a:spcPct val="0"/>
              </a:spcBef>
              <a:spcAft>
                <a:spcPct val="0"/>
              </a:spcAft>
            </a:pPr>
            <a:r>
              <a:rPr lang="zh-CN" altLang="en-US" sz="1600" b="1" dirty="0">
                <a:solidFill>
                  <a:srgbClr val="FF0000"/>
                </a:solidFill>
                <a:latin typeface="微软雅黑" panose="020B0503020204020204" charset="-122"/>
                <a:ea typeface="微软雅黑" panose="020B0503020204020204" charset="-122"/>
                <a:cs typeface="Times New Roman" panose="02020603050405020304" pitchFamily="18" charset="0"/>
                <a:sym typeface="+mn-ea"/>
              </a:rPr>
              <a:t>精确检索（短语检索）</a:t>
            </a:r>
            <a:r>
              <a:rPr lang="zh-CN" altLang="en-US" sz="16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检索词作为一个整体去检索，不进行拆分</a:t>
            </a:r>
            <a:endParaRPr lang="en-US" altLang="zh-CN" sz="1600" dirty="0">
              <a:solidFill>
                <a:srgbClr val="002060"/>
              </a:solidFill>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en-US" altLang="zh-CN" sz="1400" dirty="0">
                <a:latin typeface="微软雅黑" panose="020B0503020204020204" charset="-122"/>
                <a:ea typeface="微软雅黑" panose="020B0503020204020204" charset="-122"/>
                <a:cs typeface="Times New Roman" panose="02020603050405020304" pitchFamily="18" charset="0"/>
                <a:sym typeface="+mn-ea"/>
              </a:rPr>
              <a:t>        </a:t>
            </a:r>
            <a:endParaRPr lang="en-US" altLang="zh-CN" sz="1400" dirty="0">
              <a:latin typeface="微软雅黑" panose="020B0503020204020204" charset="-122"/>
              <a:ea typeface="微软雅黑" panose="020B0503020204020204" charset="-122"/>
              <a:cs typeface="Times New Roman" panose="02020603050405020304" pitchFamily="18" charset="0"/>
              <a:sym typeface="+mn-ea"/>
            </a:endParaRPr>
          </a:p>
          <a:p>
            <a:pPr defTabSz="685800" fontAlgn="base">
              <a:lnSpc>
                <a:spcPct val="120000"/>
              </a:lnSpc>
              <a:spcBef>
                <a:spcPct val="0"/>
              </a:spcBef>
              <a:spcAft>
                <a:spcPct val="0"/>
              </a:spcAft>
            </a:pPr>
            <a:r>
              <a:rPr lang="en-US" altLang="zh-CN" sz="1400" dirty="0">
                <a:latin typeface="微软雅黑" panose="020B0503020204020204" charset="-122"/>
                <a:ea typeface="微软雅黑" panose="020B0503020204020204" charset="-122"/>
                <a:cs typeface="Times New Roman" panose="02020603050405020304" pitchFamily="18" charset="0"/>
                <a:sym typeface="+mn-ea"/>
              </a:rPr>
              <a:t>“</a:t>
            </a:r>
            <a:r>
              <a:rPr lang="zh-CN" altLang="en-US" sz="1400" dirty="0">
                <a:latin typeface="微软雅黑" panose="020B0503020204020204" charset="-122"/>
                <a:ea typeface="微软雅黑" panose="020B0503020204020204" charset="-122"/>
                <a:cs typeface="Times New Roman" panose="02020603050405020304" pitchFamily="18" charset="0"/>
                <a:sym typeface="+mn-ea"/>
              </a:rPr>
              <a:t>二氧化碳减排</a:t>
            </a:r>
            <a:r>
              <a:rPr lang="en-US" altLang="zh-CN" sz="1400" dirty="0">
                <a:latin typeface="微软雅黑" panose="020B0503020204020204" charset="-122"/>
                <a:ea typeface="微软雅黑" panose="020B0503020204020204" charset="-122"/>
                <a:cs typeface="Times New Roman" panose="02020603050405020304" pitchFamily="18" charset="0"/>
                <a:sym typeface="+mn-ea"/>
              </a:rPr>
              <a:t>”</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spcBef>
                <a:spcPct val="0"/>
              </a:spcBef>
              <a:spcAft>
                <a:spcPct val="0"/>
              </a:spcAft>
            </a:pPr>
            <a:r>
              <a:rPr lang="zh-CN" altLang="en-US" sz="1200" b="1" dirty="0">
                <a:latin typeface="微软雅黑" panose="020B0503020204020204" charset="-122"/>
                <a:ea typeface="微软雅黑" panose="020B0503020204020204" charset="-122"/>
                <a:cs typeface="Times New Roman" panose="02020603050405020304" pitchFamily="18" charset="0"/>
                <a:sym typeface="+mn-ea"/>
              </a:rPr>
              <a:t>使用时</a:t>
            </a:r>
            <a:r>
              <a:rPr lang="zh-CN" altLang="en-US" sz="1400" b="1" dirty="0">
                <a:latin typeface="微软雅黑" panose="020B0503020204020204" charset="-122"/>
                <a:ea typeface="微软雅黑" panose="020B0503020204020204" charset="-122"/>
                <a:cs typeface="Times New Roman" panose="02020603050405020304" pitchFamily="18" charset="0"/>
                <a:sym typeface="+mn-ea"/>
              </a:rPr>
              <a:t>，</a:t>
            </a:r>
            <a:r>
              <a:rPr lang="zh-CN" altLang="en-US" sz="1200" b="1" dirty="0">
                <a:latin typeface="微软雅黑" panose="020B0503020204020204" charset="-122"/>
                <a:ea typeface="微软雅黑" panose="020B0503020204020204" charset="-122"/>
                <a:cs typeface="Times New Roman" panose="02020603050405020304" pitchFamily="18" charset="0"/>
                <a:sym typeface="+mn-ea"/>
              </a:rPr>
              <a:t>检索词</a:t>
            </a:r>
            <a:r>
              <a:rPr lang="zh-CN" altLang="en-US" sz="1200" b="1" dirty="0">
                <a:latin typeface="微软雅黑" panose="020B0503020204020204" charset="-122"/>
                <a:ea typeface="微软雅黑" panose="020B0503020204020204" charset="-122"/>
                <a:sym typeface="+mn-ea"/>
              </a:rPr>
              <a:t>两边</a:t>
            </a:r>
            <a:r>
              <a:rPr lang="zh-CN" altLang="en-US" sz="1200" b="1" dirty="0">
                <a:latin typeface="微软雅黑" panose="020B0503020204020204" charset="-122"/>
                <a:ea typeface="微软雅黑" panose="020B0503020204020204" charset="-122"/>
                <a:cs typeface="Times New Roman" panose="02020603050405020304" pitchFamily="18" charset="0"/>
                <a:sym typeface="+mn-ea"/>
              </a:rPr>
              <a:t>加双引号</a:t>
            </a:r>
            <a:endParaRPr lang="zh-CN" altLang="en-US" sz="1200" b="1" dirty="0">
              <a:latin typeface="微软雅黑" panose="020B0503020204020204" charset="-122"/>
              <a:ea typeface="微软雅黑" panose="020B050302020402020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387072" y="-190500"/>
            <a:ext cx="2724168" cy="683895"/>
          </a:xfrm>
          <a:prstGeom prst="rect">
            <a:avLst/>
          </a:prstGeom>
        </p:spPr>
        <p:txBody>
          <a:bodyPr wrap="square" lIns="68580" tIns="34290" rIns="68580" bIns="34290">
            <a:spAutoFit/>
          </a:bodyPr>
          <a:lstStyle/>
          <a:p>
            <a:pPr lvl="0">
              <a:lnSpc>
                <a:spcPct val="200000"/>
              </a:lnSpc>
            </a:pPr>
            <a:r>
              <a:rPr lang="zh-CN" altLang="en-US" sz="2000" b="1" dirty="0">
                <a:solidFill>
                  <a:schemeClr val="bg1"/>
                </a:solidFill>
                <a:latin typeface="微软雅黑" panose="020B0503020204020204" charset="-122"/>
                <a:ea typeface="微软雅黑" panose="020B0503020204020204" charset="-122"/>
              </a:rPr>
              <a:t>二</a:t>
            </a:r>
            <a:r>
              <a:rPr lang="en-US" altLang="zh-CN" sz="2000" b="1" dirty="0">
                <a:solidFill>
                  <a:schemeClr val="bg1"/>
                </a:solidFill>
                <a:latin typeface="微软雅黑" panose="020B0503020204020204" charset="-122"/>
                <a:ea typeface="微软雅黑" panose="020B0503020204020204" charset="-122"/>
              </a:rPr>
              <a:t>.</a:t>
            </a:r>
            <a:r>
              <a:rPr lang="zh-CN" altLang="en-US" sz="2000" b="1" dirty="0">
                <a:solidFill>
                  <a:schemeClr val="bg1"/>
                </a:solidFill>
                <a:latin typeface="微软雅黑" panose="020B0503020204020204" charset="-122"/>
                <a:ea typeface="微软雅黑" panose="020B0503020204020204" charset="-122"/>
              </a:rPr>
              <a:t>如何精确查找文献</a:t>
            </a:r>
            <a:endParaRPr lang="zh-CN" altLang="en-US" sz="2000" b="1" dirty="0">
              <a:solidFill>
                <a:schemeClr val="bg1"/>
              </a:solidFill>
              <a:latin typeface="微软雅黑" panose="020B0503020204020204" charset="-122"/>
              <a:ea typeface="微软雅黑" panose="020B0503020204020204" charset="-122"/>
            </a:endParaRPr>
          </a:p>
        </p:txBody>
      </p:sp>
      <p:sp>
        <p:nvSpPr>
          <p:cNvPr id="21" name="Rectangle 1"/>
          <p:cNvSpPr/>
          <p:nvPr/>
        </p:nvSpPr>
        <p:spPr bwMode="auto">
          <a:xfrm>
            <a:off x="2656211" y="1806118"/>
            <a:ext cx="6067804" cy="836930"/>
          </a:xfrm>
          <a:prstGeom prst="rect">
            <a:avLst/>
          </a:prstGeom>
          <a:noFill/>
          <a:ln w="9525">
            <a:noFill/>
            <a:miter lim="800000"/>
          </a:ln>
          <a:effectLst/>
        </p:spPr>
        <p:txBody>
          <a:bodyPr vert="horz" wrap="square" lIns="68580" tIns="34290" rIns="68580" bIns="34290" numCol="1" anchor="ctr" anchorCtr="0" compatLnSpc="1">
            <a:spAutoFit/>
          </a:bodyPr>
          <a:lstStyle/>
          <a:p>
            <a:pPr defTabSz="685800" fontAlgn="base">
              <a:spcBef>
                <a:spcPct val="0"/>
              </a:spcBef>
              <a:spcAft>
                <a:spcPct val="0"/>
              </a:spcAft>
            </a:pPr>
            <a:r>
              <a:rPr lang="en-US" altLang="zh-CN" sz="1400" dirty="0">
                <a:latin typeface="微软雅黑" panose="020B0503020204020204" charset="-122"/>
                <a:ea typeface="微软雅黑" panose="020B0503020204020204" charset="-122"/>
                <a:cs typeface="Times New Roman" panose="02020603050405020304" pitchFamily="18" charset="0"/>
              </a:rPr>
              <a:t> </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a:t>
            </a:r>
            <a:r>
              <a:rPr lang="en-US" altLang="zh-CN" sz="1600" dirty="0">
                <a:solidFill>
                  <a:srgbClr val="002060"/>
                </a:solidFill>
                <a:latin typeface="微软雅黑" panose="020B0503020204020204" charset="-122"/>
                <a:ea typeface="微软雅黑" panose="020B0503020204020204" charset="-122"/>
                <a:cs typeface="Times New Roman" panose="02020603050405020304" pitchFamily="18" charset="0"/>
              </a:rPr>
              <a:t>3</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）想查找</a:t>
            </a:r>
            <a:r>
              <a:rPr lang="zh-CN" altLang="en-US" sz="1600" u="sng" dirty="0">
                <a:solidFill>
                  <a:srgbClr val="002060"/>
                </a:solidFill>
                <a:latin typeface="微软雅黑" panose="020B0503020204020204" charset="-122"/>
                <a:ea typeface="微软雅黑" panose="020B0503020204020204" charset="-122"/>
                <a:cs typeface="Times New Roman" panose="02020603050405020304" pitchFamily="18" charset="0"/>
              </a:rPr>
              <a:t>题名</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中包含“</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 </a:t>
            </a:r>
            <a:r>
              <a:rPr lang="zh-CN" altLang="en-US" sz="1600" b="1" u="sng"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二氧化碳减排</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rPr>
              <a:t>”的文献</a:t>
            </a:r>
            <a:endParaRPr lang="en-US" altLang="zh-CN" sz="1600" dirty="0">
              <a:solidFill>
                <a:srgbClr val="002060"/>
              </a:solidFill>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en-US" altLang="zh-CN" sz="1400" dirty="0">
                <a:latin typeface="微软雅黑" panose="020B0503020204020204" charset="-122"/>
                <a:ea typeface="微软雅黑" panose="020B0503020204020204" charset="-122"/>
                <a:cs typeface="Times New Roman" panose="02020603050405020304" pitchFamily="18" charset="0"/>
              </a:rPr>
              <a:t>           </a:t>
            </a:r>
            <a:r>
              <a:rPr lang="zh-CN" altLang="en-US" sz="1400" dirty="0">
                <a:latin typeface="微软雅黑" panose="020B0503020204020204" charset="-122"/>
                <a:ea typeface="微软雅黑" panose="020B0503020204020204" charset="-122"/>
                <a:cs typeface="Times New Roman" panose="02020603050405020304" pitchFamily="18" charset="0"/>
              </a:rPr>
              <a:t>题名</a:t>
            </a:r>
            <a:r>
              <a:rPr lang="en-US" altLang="zh-CN" sz="1400" dirty="0">
                <a:latin typeface="微软雅黑" panose="020B0503020204020204" charset="-122"/>
                <a:ea typeface="微软雅黑" panose="020B0503020204020204" charset="-122"/>
                <a:cs typeface="Times New Roman" panose="02020603050405020304" pitchFamily="18" charset="0"/>
              </a:rPr>
              <a:t>:</a:t>
            </a:r>
            <a:r>
              <a:rPr lang="zh-CN" altLang="en-US" sz="1400" dirty="0">
                <a:latin typeface="微软雅黑" panose="020B0503020204020204" charset="-122"/>
                <a:ea typeface="微软雅黑" panose="020B0503020204020204" charset="-122"/>
                <a:cs typeface="Times New Roman" panose="02020603050405020304" pitchFamily="18" charset="0"/>
              </a:rPr>
              <a:t>二氧化碳减排</a:t>
            </a:r>
            <a:endParaRPr lang="zh-CN" altLang="en-US" sz="1400" dirty="0">
              <a:latin typeface="微软雅黑" panose="020B0503020204020204" charset="-122"/>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0" y="1660114"/>
            <a:ext cx="2571750" cy="2571750"/>
          </a:xfrm>
          <a:prstGeom prst="rect">
            <a:avLst/>
          </a:prstGeom>
        </p:spPr>
      </p:pic>
      <p:sp>
        <p:nvSpPr>
          <p:cNvPr id="6" name="矩形 5"/>
          <p:cNvSpPr/>
          <p:nvPr/>
        </p:nvSpPr>
        <p:spPr>
          <a:xfrm>
            <a:off x="6258991" y="2336295"/>
            <a:ext cx="1633220" cy="306705"/>
          </a:xfrm>
          <a:prstGeom prst="rect">
            <a:avLst/>
          </a:prstGeom>
        </p:spPr>
        <p:txBody>
          <a:bodyPr wrap="none">
            <a:spAutoFit/>
          </a:bodyPr>
          <a:lstStyle/>
          <a:p>
            <a:r>
              <a:rPr lang="en-US" altLang="zh-CN" sz="1400" dirty="0">
                <a:latin typeface="微软雅黑" panose="020B0503020204020204" charset="-122"/>
                <a:ea typeface="微软雅黑" panose="020B0503020204020204" charset="-122"/>
                <a:cs typeface="Times New Roman" panose="02020603050405020304" pitchFamily="18" charset="0"/>
              </a:rPr>
              <a:t>——</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字段限定检索</a:t>
            </a:r>
            <a:endPar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12" name="矩形 11"/>
          <p:cNvSpPr/>
          <p:nvPr/>
        </p:nvSpPr>
        <p:spPr>
          <a:xfrm>
            <a:off x="2656211" y="980995"/>
            <a:ext cx="5307295" cy="714375"/>
          </a:xfrm>
          <a:prstGeom prst="rect">
            <a:avLst/>
          </a:prstGeom>
        </p:spPr>
        <p:txBody>
          <a:bodyPr wrap="square" lIns="68580" tIns="34290" rIns="68580" bIns="34290">
            <a:spAutoFit/>
          </a:bodyPr>
          <a:lstStyle/>
          <a:p>
            <a:pPr>
              <a:lnSpc>
                <a:spcPct val="150000"/>
              </a:lnSpc>
            </a:pPr>
            <a:r>
              <a:rPr lang="zh-CN" altLang="en-US" sz="1400" dirty="0">
                <a:latin typeface="微软雅黑" panose="020B0503020204020204" charset="-122"/>
                <a:ea typeface="微软雅黑" panose="020B0503020204020204" charset="-122"/>
              </a:rPr>
              <a:t>小万是一名学生，对</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sym typeface="+mn-ea"/>
              </a:rPr>
              <a:t>节能减排</a:t>
            </a:r>
            <a:r>
              <a:rPr lang="en-US" altLang="zh-CN" sz="1400" dirty="0">
                <a:latin typeface="微软雅黑" panose="020B0503020204020204" charset="-122"/>
                <a:ea typeface="微软雅黑" panose="020B0503020204020204" charset="-122"/>
                <a:sym typeface="+mn-ea"/>
              </a:rPr>
              <a:t> </a:t>
            </a:r>
            <a:r>
              <a:rPr lang="zh-CN" altLang="en-US" sz="1400" dirty="0">
                <a:latin typeface="微软雅黑" panose="020B0503020204020204" charset="-122"/>
                <a:ea typeface="微软雅黑" panose="020B0503020204020204" charset="-122"/>
              </a:rPr>
              <a:t>比较感兴趣，在检索文献的过程中，他遇到了以下难题：</a:t>
            </a:r>
            <a:endParaRPr lang="zh-CN" altLang="en-US" sz="1400" dirty="0">
              <a:latin typeface="微软雅黑" panose="020B0503020204020204" charset="-122"/>
              <a:ea typeface="微软雅黑" panose="020B0503020204020204" charset="-122"/>
            </a:endParaRPr>
          </a:p>
        </p:txBody>
      </p:sp>
      <p:sp>
        <p:nvSpPr>
          <p:cNvPr id="9" name="矩形 8"/>
          <p:cNvSpPr/>
          <p:nvPr/>
        </p:nvSpPr>
        <p:spPr>
          <a:xfrm>
            <a:off x="225805" y="119819"/>
            <a:ext cx="1554480" cy="368300"/>
          </a:xfrm>
          <a:prstGeom prst="rect">
            <a:avLst/>
          </a:prstGeom>
        </p:spPr>
        <p:txBody>
          <a:bodyPr wrap="none">
            <a:spAutoFit/>
          </a:bodyPr>
          <a:lstStyle/>
          <a:p>
            <a:pPr algn="l"/>
            <a:r>
              <a:rPr lang="zh-CN" dirty="0" smtClean="0">
                <a:effectLst>
                  <a:outerShdw blurRad="38100" dist="38100" dir="2700000" algn="tl">
                    <a:srgbClr val="C0C0C0"/>
                  </a:outerShdw>
                </a:effectLst>
                <a:latin typeface="微软雅黑" panose="020B0503020204020204" charset="-122"/>
                <a:ea typeface="微软雅黑" panose="020B0503020204020204" charset="-122"/>
                <a:sym typeface="+mn-ea"/>
              </a:rPr>
              <a:t>检索功能案例</a:t>
            </a:r>
            <a:endParaRPr lang="en-US" altLang="zh-CN" dirty="0" smtClean="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pic>
        <p:nvPicPr>
          <p:cNvPr id="8" name="图片 7" descr="logo2.png"/>
          <p:cNvPicPr>
            <a:picLocks noChangeAspect="1"/>
          </p:cNvPicPr>
          <p:nvPr/>
        </p:nvPicPr>
        <p:blipFill>
          <a:blip r:embed="rId2" cstate="print"/>
          <a:stretch>
            <a:fillRect/>
          </a:stretch>
        </p:blipFill>
        <p:spPr>
          <a:xfrm>
            <a:off x="7528020" y="120202"/>
            <a:ext cx="1461637" cy="345361"/>
          </a:xfrm>
          <a:prstGeom prst="rect">
            <a:avLst/>
          </a:prstGeom>
        </p:spPr>
      </p:pic>
      <p:sp>
        <p:nvSpPr>
          <p:cNvPr id="4" name="文本框 3"/>
          <p:cNvSpPr txBox="1"/>
          <p:nvPr/>
        </p:nvSpPr>
        <p:spPr>
          <a:xfrm>
            <a:off x="2851150" y="2921000"/>
            <a:ext cx="4572000" cy="1087120"/>
          </a:xfrm>
          <a:prstGeom prst="rect">
            <a:avLst/>
          </a:prstGeom>
          <a:noFill/>
        </p:spPr>
        <p:txBody>
          <a:bodyPr wrap="square" rtlCol="0" anchor="t">
            <a:spAutoFit/>
          </a:bodyPr>
          <a:lstStyle/>
          <a:p>
            <a:pPr defTabSz="685800" fontAlgn="base">
              <a:lnSpc>
                <a:spcPct val="120000"/>
              </a:lnSpc>
              <a:spcBef>
                <a:spcPct val="0"/>
              </a:spcBef>
              <a:spcAft>
                <a:spcPct val="0"/>
              </a:spcAft>
            </a:pPr>
            <a:r>
              <a:rPr lang="zh-CN" altLang="en-US" sz="1600" b="1" dirty="0">
                <a:solidFill>
                  <a:srgbClr val="FF0000"/>
                </a:solidFill>
                <a:latin typeface="微软雅黑" panose="020B0503020204020204" charset="-122"/>
                <a:ea typeface="微软雅黑" panose="020B0503020204020204" charset="-122"/>
                <a:cs typeface="Times New Roman" panose="02020603050405020304" pitchFamily="18" charset="0"/>
                <a:sym typeface="+mn-ea"/>
              </a:rPr>
              <a:t>字段限定检索</a:t>
            </a:r>
            <a:r>
              <a:rPr lang="zh-CN" altLang="en-US" sz="16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1600"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限定检索词出现的位置</a:t>
            </a:r>
            <a:r>
              <a:rPr lang="en-US" altLang="zh-CN" sz="1400" dirty="0">
                <a:latin typeface="微软雅黑" panose="020B0503020204020204" charset="-122"/>
                <a:ea typeface="微软雅黑" panose="020B0503020204020204" charset="-122"/>
                <a:cs typeface="Times New Roman" panose="02020603050405020304" pitchFamily="18" charset="0"/>
                <a:sym typeface="+mn-ea"/>
              </a:rPr>
              <a:t>          </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en-US" altLang="zh-CN" sz="1400" dirty="0">
                <a:latin typeface="微软雅黑" panose="020B0503020204020204" charset="-122"/>
                <a:ea typeface="微软雅黑" panose="020B0503020204020204" charset="-122"/>
                <a:cs typeface="Times New Roman" panose="02020603050405020304" pitchFamily="18" charset="0"/>
                <a:sym typeface="+mn-ea"/>
              </a:rPr>
              <a:t> </a:t>
            </a:r>
            <a:r>
              <a:rPr lang="zh-CN" altLang="en-US" sz="1400" dirty="0">
                <a:latin typeface="微软雅黑" panose="020B0503020204020204" charset="-122"/>
                <a:ea typeface="微软雅黑" panose="020B0503020204020204" charset="-122"/>
                <a:cs typeface="Times New Roman" panose="02020603050405020304" pitchFamily="18" charset="0"/>
                <a:sym typeface="+mn-ea"/>
              </a:rPr>
              <a:t>题名、关键词、摘要、作者单位、作者、刊名、导师等</a:t>
            </a:r>
            <a:endParaRPr lang="en-US" altLang="zh-CN" sz="1400" dirty="0">
              <a:latin typeface="微软雅黑" panose="020B0503020204020204" charset="-122"/>
              <a:ea typeface="微软雅黑" panose="020B0503020204020204" charset="-122"/>
              <a:cs typeface="Times New Roman" panose="02020603050405020304" pitchFamily="18" charset="0"/>
            </a:endParaRPr>
          </a:p>
          <a:p>
            <a:pPr defTabSz="685800" fontAlgn="base">
              <a:lnSpc>
                <a:spcPct val="120000"/>
              </a:lnSpc>
              <a:spcBef>
                <a:spcPct val="0"/>
              </a:spcBef>
              <a:spcAft>
                <a:spcPct val="0"/>
              </a:spcAft>
            </a:pPr>
            <a:r>
              <a:rPr lang="en-US" altLang="zh-CN" sz="1200" b="1" dirty="0">
                <a:latin typeface="微软雅黑" panose="020B0503020204020204" charset="-122"/>
                <a:ea typeface="微软雅黑" panose="020B0503020204020204" charset="-122"/>
                <a:cs typeface="Times New Roman" panose="02020603050405020304" pitchFamily="18" charset="0"/>
                <a:sym typeface="+mn-ea"/>
              </a:rPr>
              <a:t>         </a:t>
            </a:r>
            <a:r>
              <a:rPr lang="zh-CN" altLang="en-US" sz="1200" b="1" dirty="0">
                <a:latin typeface="微软雅黑" panose="020B0503020204020204" charset="-122"/>
                <a:ea typeface="微软雅黑" panose="020B0503020204020204" charset="-122"/>
                <a:cs typeface="Times New Roman" panose="02020603050405020304" pitchFamily="18" charset="0"/>
                <a:sym typeface="+mn-ea"/>
              </a:rPr>
              <a:t> </a:t>
            </a:r>
            <a:endParaRPr lang="zh-CN" altLang="en-US" sz="1200" b="1" dirty="0">
              <a:latin typeface="微软雅黑" panose="020B0503020204020204" charset="-122"/>
              <a:ea typeface="微软雅黑" panose="020B0503020204020204" charset="-122"/>
              <a:cs typeface="Times New Roman" panose="02020603050405020304" pitchFamily="18" charset="0"/>
              <a:sym typeface="+mn-ea"/>
            </a:endParaRPr>
          </a:p>
          <a:p>
            <a:pPr defTabSz="685800" fontAlgn="base">
              <a:lnSpc>
                <a:spcPct val="120000"/>
              </a:lnSpc>
              <a:spcBef>
                <a:spcPct val="0"/>
              </a:spcBef>
              <a:spcAft>
                <a:spcPct val="0"/>
              </a:spcAft>
            </a:pPr>
            <a:r>
              <a:rPr lang="zh-CN" altLang="en-US" sz="1200" b="1" dirty="0">
                <a:latin typeface="微软雅黑" panose="020B0503020204020204" charset="-122"/>
                <a:ea typeface="微软雅黑" panose="020B0503020204020204" charset="-122"/>
                <a:cs typeface="Times New Roman" panose="02020603050405020304" pitchFamily="18" charset="0"/>
                <a:sym typeface="+mn-ea"/>
              </a:rPr>
              <a:t>使用时，输入 主题</a:t>
            </a:r>
            <a:r>
              <a:rPr lang="en-US" altLang="zh-CN" sz="1200" b="1" dirty="0">
                <a:latin typeface="微软雅黑" panose="020B0503020204020204" charset="-122"/>
                <a:ea typeface="微软雅黑" panose="020B0503020204020204" charset="-122"/>
                <a:cs typeface="Times New Roman" panose="02020603050405020304" pitchFamily="18" charset="0"/>
                <a:sym typeface="+mn-ea"/>
              </a:rPr>
              <a:t>:xxx  </a:t>
            </a:r>
            <a:r>
              <a:rPr lang="zh-CN" altLang="en-US" sz="1200" b="1" dirty="0">
                <a:latin typeface="微软雅黑" panose="020B0503020204020204" charset="-122"/>
                <a:ea typeface="微软雅黑" panose="020B0503020204020204" charset="-122"/>
                <a:cs typeface="Times New Roman" panose="02020603050405020304" pitchFamily="18" charset="0"/>
                <a:sym typeface="+mn-ea"/>
              </a:rPr>
              <a:t>这种形式</a:t>
            </a:r>
            <a:endParaRPr lang="zh-CN" altLang="en-US" sz="1200" b="1" dirty="0">
              <a:latin typeface="微软雅黑" panose="020B0503020204020204" charset="-122"/>
              <a:ea typeface="微软雅黑" panose="020B050302020402020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2296332" y="772812"/>
            <a:ext cx="4417112" cy="102616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1350" kern="100" dirty="0">
                <a:latin typeface="微软雅黑" panose="020B0503020204020204" charset="-122"/>
                <a:ea typeface="微软雅黑" panose="020B0503020204020204" charset="-122"/>
                <a:cs typeface="Times New Roman" panose="02020603050405020304" pitchFamily="18" charset="0"/>
              </a:rPr>
              <a:t>精确检索（检索词作为一个整体去检索）</a:t>
            </a:r>
            <a:endParaRPr lang="en-US" altLang="zh-CN" sz="1350" kern="100" dirty="0">
              <a:latin typeface="微软雅黑" panose="020B0503020204020204" charset="-122"/>
              <a:ea typeface="微软雅黑" panose="020B0503020204020204"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350" kern="100" dirty="0">
                <a:latin typeface="微软雅黑" panose="020B0503020204020204" charset="-122"/>
                <a:ea typeface="微软雅黑" panose="020B0503020204020204" charset="-122"/>
                <a:cs typeface="Times New Roman" panose="02020603050405020304" pitchFamily="18" charset="0"/>
              </a:rPr>
              <a:t>字段限定检索（限定检索词出现的位置）</a:t>
            </a:r>
            <a:endParaRPr lang="en-US" altLang="zh-CN" sz="1350" kern="100" dirty="0">
              <a:latin typeface="微软雅黑" panose="020B0503020204020204" charset="-122"/>
              <a:ea typeface="微软雅黑" panose="020B0503020204020204"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350" kern="100" dirty="0">
                <a:latin typeface="微软雅黑" panose="020B0503020204020204" charset="-122"/>
                <a:ea typeface="微软雅黑" panose="020B0503020204020204" charset="-122"/>
                <a:cs typeface="Times New Roman" panose="02020603050405020304" pitchFamily="18" charset="0"/>
              </a:rPr>
              <a:t>筛选检索结果、结果中检索，缩小文献范围</a:t>
            </a:r>
            <a:endParaRPr lang="zh-CN" altLang="en-US" sz="1350" kern="100" dirty="0">
              <a:latin typeface="微软雅黑" panose="020B0503020204020204" charset="-122"/>
              <a:ea typeface="微软雅黑" panose="020B0503020204020204" charset="-122"/>
              <a:cs typeface="Times New Roman" panose="02020603050405020304" pitchFamily="18" charset="0"/>
            </a:endParaRPr>
          </a:p>
        </p:txBody>
      </p:sp>
      <p:sp>
        <p:nvSpPr>
          <p:cNvPr id="18" name="矩形 17"/>
          <p:cNvSpPr/>
          <p:nvPr/>
        </p:nvSpPr>
        <p:spPr>
          <a:xfrm>
            <a:off x="3387072" y="-190500"/>
            <a:ext cx="2724168" cy="683895"/>
          </a:xfrm>
          <a:prstGeom prst="rect">
            <a:avLst/>
          </a:prstGeom>
        </p:spPr>
        <p:txBody>
          <a:bodyPr wrap="square" lIns="68580" tIns="34290" rIns="68580" bIns="34290">
            <a:spAutoFit/>
          </a:bodyPr>
          <a:lstStyle/>
          <a:p>
            <a:pPr lvl="0">
              <a:lnSpc>
                <a:spcPct val="200000"/>
              </a:lnSpc>
            </a:pPr>
            <a:r>
              <a:rPr lang="zh-CN" altLang="en-US" sz="2000" b="1" dirty="0">
                <a:solidFill>
                  <a:schemeClr val="bg1"/>
                </a:solidFill>
                <a:latin typeface="微软雅黑" panose="020B0503020204020204" charset="-122"/>
                <a:ea typeface="微软雅黑" panose="020B0503020204020204" charset="-122"/>
              </a:rPr>
              <a:t>二.如何精确查找文献</a:t>
            </a:r>
            <a:endParaRPr lang="zh-CN" altLang="en-US" sz="2000" b="1" dirty="0">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420214" y="772753"/>
            <a:ext cx="1783080" cy="368300"/>
          </a:xfrm>
          <a:prstGeom prst="rect">
            <a:avLst/>
          </a:prstGeom>
          <a:noFill/>
        </p:spPr>
        <p:txBody>
          <a:bodyPr wrap="none" lIns="91440" tIns="45720" rIns="91440" bIns="45720">
            <a:spAutoFit/>
          </a:bodyPr>
          <a:lstStyle>
            <a:defPPr>
              <a:defRPr lang="zh-CN"/>
            </a:defPPr>
            <a:lvl1pPr algn="ctr">
              <a:defRPr sz="2400">
                <a:ln w="0"/>
                <a:gradFill>
                  <a:gsLst>
                    <a:gs pos="21000">
                      <a:srgbClr val="53575C"/>
                    </a:gs>
                    <a:gs pos="88000">
                      <a:srgbClr val="C5C7CA"/>
                    </a:gs>
                  </a:gsLst>
                  <a:lin ang="5400000"/>
                </a:gradFill>
              </a:defRPr>
            </a:lvl1pPr>
          </a:lstStyle>
          <a:p>
            <a:r>
              <a:rPr lang="zh-CN" altLang="en-US" sz="1800" b="1" dirty="0">
                <a:latin typeface="微软雅黑" panose="020B0503020204020204" charset="-122"/>
                <a:ea typeface="微软雅黑" panose="020B0503020204020204" charset="-122"/>
              </a:rPr>
              <a:t>检索结果太多？</a:t>
            </a:r>
            <a:endParaRPr lang="zh-CN" altLang="en-US" sz="1800" b="1" dirty="0">
              <a:latin typeface="微软雅黑" panose="020B0503020204020204" charset="-122"/>
              <a:ea typeface="微软雅黑" panose="020B0503020204020204" charset="-122"/>
            </a:endParaRPr>
          </a:p>
        </p:txBody>
      </p:sp>
      <p:sp>
        <p:nvSpPr>
          <p:cNvPr id="2" name="矩形 1"/>
          <p:cNvSpPr/>
          <p:nvPr/>
        </p:nvSpPr>
        <p:spPr>
          <a:xfrm>
            <a:off x="225805" y="119819"/>
            <a:ext cx="1554480" cy="368300"/>
          </a:xfrm>
          <a:prstGeom prst="rect">
            <a:avLst/>
          </a:prstGeom>
        </p:spPr>
        <p:txBody>
          <a:bodyPr wrap="none">
            <a:spAutoFit/>
          </a:bodyPr>
          <a:lstStyle/>
          <a:p>
            <a:pPr algn="l"/>
            <a:r>
              <a:rPr lang="zh-CN" dirty="0" smtClean="0">
                <a:effectLst>
                  <a:outerShdw blurRad="38100" dist="38100" dir="2700000" algn="tl">
                    <a:srgbClr val="C0C0C0"/>
                  </a:outerShdw>
                </a:effectLst>
                <a:latin typeface="微软雅黑" panose="020B0503020204020204" charset="-122"/>
                <a:ea typeface="微软雅黑" panose="020B0503020204020204" charset="-122"/>
                <a:sym typeface="+mn-ea"/>
              </a:rPr>
              <a:t>检索功能案例</a:t>
            </a:r>
            <a:endParaRPr lang="en-US" altLang="zh-CN" dirty="0" smtClean="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pic>
        <p:nvPicPr>
          <p:cNvPr id="4" name="图片 3" descr="logo2.png"/>
          <p:cNvPicPr>
            <a:picLocks noChangeAspect="1"/>
          </p:cNvPicPr>
          <p:nvPr/>
        </p:nvPicPr>
        <p:blipFill>
          <a:blip r:embed="rId1" cstate="print"/>
          <a:stretch>
            <a:fillRect/>
          </a:stretch>
        </p:blipFill>
        <p:spPr>
          <a:xfrm>
            <a:off x="7528020" y="120202"/>
            <a:ext cx="1461637" cy="345361"/>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1696085" y="1863725"/>
            <a:ext cx="5554345" cy="2915920"/>
          </a:xfrm>
          <a:prstGeom prst="rect">
            <a:avLst/>
          </a:prstGeom>
        </p:spPr>
      </p:pic>
      <p:pic>
        <p:nvPicPr>
          <p:cNvPr id="6" name="图片 5"/>
          <p:cNvPicPr>
            <a:picLocks noChangeAspect="1"/>
          </p:cNvPicPr>
          <p:nvPr/>
        </p:nvPicPr>
        <p:blipFill>
          <a:blip r:embed="rId4"/>
          <a:stretch>
            <a:fillRect/>
          </a:stretch>
        </p:blipFill>
        <p:spPr>
          <a:xfrm>
            <a:off x="1780540" y="1863725"/>
            <a:ext cx="5598160" cy="2981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1931035" y="2012950"/>
            <a:ext cx="6042025" cy="2912110"/>
          </a:xfrm>
          <a:prstGeom prst="rect">
            <a:avLst/>
          </a:prstGeom>
        </p:spPr>
      </p:pic>
      <p:sp>
        <p:nvSpPr>
          <p:cNvPr id="16" name="矩形 15"/>
          <p:cNvSpPr/>
          <p:nvPr/>
        </p:nvSpPr>
        <p:spPr>
          <a:xfrm>
            <a:off x="3387072" y="-190500"/>
            <a:ext cx="2724168" cy="683895"/>
          </a:xfrm>
          <a:prstGeom prst="rect">
            <a:avLst/>
          </a:prstGeom>
        </p:spPr>
        <p:txBody>
          <a:bodyPr wrap="square" lIns="68580" tIns="34290" rIns="68580" bIns="34290">
            <a:spAutoFit/>
          </a:bodyPr>
          <a:lstStyle/>
          <a:p>
            <a:pPr lvl="0">
              <a:lnSpc>
                <a:spcPct val="200000"/>
              </a:lnSpc>
            </a:pPr>
            <a:r>
              <a:rPr lang="zh-CN" altLang="en-US" sz="2000" b="1" dirty="0">
                <a:solidFill>
                  <a:schemeClr val="bg1"/>
                </a:solidFill>
                <a:latin typeface="微软雅黑" panose="020B0503020204020204" charset="-122"/>
                <a:ea typeface="微软雅黑" panose="020B0503020204020204" charset="-122"/>
              </a:rPr>
              <a:t>二.如何精确查找文献</a:t>
            </a:r>
            <a:endParaRPr lang="zh-CN" altLang="en-US" sz="2000" b="1" dirty="0">
              <a:solidFill>
                <a:schemeClr val="bg1"/>
              </a:solidFill>
              <a:latin typeface="微软雅黑" panose="020B0503020204020204" charset="-122"/>
              <a:ea typeface="微软雅黑" panose="020B0503020204020204" charset="-122"/>
            </a:endParaRPr>
          </a:p>
        </p:txBody>
      </p:sp>
      <p:sp>
        <p:nvSpPr>
          <p:cNvPr id="20" name="文本框 19"/>
          <p:cNvSpPr txBox="1"/>
          <p:nvPr/>
        </p:nvSpPr>
        <p:spPr>
          <a:xfrm>
            <a:off x="771645" y="784294"/>
            <a:ext cx="1737360" cy="345440"/>
          </a:xfrm>
          <a:prstGeom prst="rect">
            <a:avLst/>
          </a:prstGeom>
          <a:noFill/>
        </p:spPr>
        <p:txBody>
          <a:bodyPr wrap="none" lIns="68580" tIns="34290" rIns="68580" bIns="34290">
            <a:spAutoFit/>
          </a:bodyPr>
          <a:lstStyle>
            <a:defPPr>
              <a:defRPr lang="zh-CN"/>
            </a:defPPr>
            <a:lvl1pPr algn="ctr">
              <a:defRPr sz="2400">
                <a:ln w="0"/>
                <a:gradFill>
                  <a:gsLst>
                    <a:gs pos="21000">
                      <a:srgbClr val="53575C"/>
                    </a:gs>
                    <a:gs pos="88000">
                      <a:srgbClr val="C5C7CA"/>
                    </a:gs>
                  </a:gsLst>
                  <a:lin ang="5400000"/>
                </a:gradFill>
              </a:defRPr>
            </a:lvl1pPr>
          </a:lstStyle>
          <a:p>
            <a:r>
              <a:rPr lang="zh-CN" altLang="en-US" sz="1800" b="1" dirty="0">
                <a:latin typeface="微软雅黑" panose="020B0503020204020204" charset="-122"/>
                <a:ea typeface="微软雅黑" panose="020B0503020204020204" charset="-122"/>
              </a:rPr>
              <a:t>检索结果太少？</a:t>
            </a:r>
            <a:endParaRPr lang="zh-CN" altLang="en-US" sz="1800" b="1" dirty="0">
              <a:latin typeface="微软雅黑" panose="020B0503020204020204" charset="-122"/>
              <a:ea typeface="微软雅黑" panose="020B0503020204020204" charset="-122"/>
            </a:endParaRPr>
          </a:p>
        </p:txBody>
      </p:sp>
      <p:cxnSp>
        <p:nvCxnSpPr>
          <p:cNvPr id="15" name="直接箭头连接符 14"/>
          <p:cNvCxnSpPr/>
          <p:nvPr/>
        </p:nvCxnSpPr>
        <p:spPr>
          <a:xfrm>
            <a:off x="4004582" y="3043283"/>
            <a:ext cx="1385570" cy="447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文本框 22"/>
          <p:cNvSpPr txBox="1"/>
          <p:nvPr/>
        </p:nvSpPr>
        <p:spPr>
          <a:xfrm>
            <a:off x="2972146" y="894493"/>
            <a:ext cx="5087966" cy="1026160"/>
          </a:xfrm>
          <a:prstGeom prst="rect">
            <a:avLst/>
          </a:prstGeom>
          <a:solidFill>
            <a:schemeClr val="bg1"/>
          </a:solidFill>
        </p:spPr>
        <p:txBody>
          <a:bodyPr wrap="square" rtlCol="0">
            <a:spAutoFit/>
          </a:bodyPr>
          <a:lstStyle/>
          <a:p>
            <a:pPr marL="285750" indent="-285750">
              <a:lnSpc>
                <a:spcPct val="150000"/>
              </a:lnSpc>
              <a:buFont typeface="Wingdings" panose="05000000000000000000" pitchFamily="2" charset="2"/>
              <a:buChar char="Ø"/>
            </a:pPr>
            <a:r>
              <a:rPr lang="zh-CN" altLang="en-US" sz="1350" kern="100" dirty="0">
                <a:solidFill>
                  <a:srgbClr val="FF0000"/>
                </a:solidFill>
                <a:latin typeface="微软雅黑" panose="020B0503020204020204" charset="-122"/>
                <a:ea typeface="微软雅黑" panose="020B0503020204020204" charset="-122"/>
                <a:cs typeface="Times New Roman" panose="02020603050405020304" pitchFamily="18" charset="0"/>
              </a:rPr>
              <a:t>分析所涉及的知识点（术语集合、术语之间的关系</a:t>
            </a:r>
            <a:r>
              <a:rPr lang="en-US" altLang="zh-CN" sz="1350" kern="100" dirty="0">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1350" kern="100" dirty="0">
              <a:solidFill>
                <a:srgbClr val="FF0000"/>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en-US" sz="1350" kern="100" dirty="0">
                <a:solidFill>
                  <a:srgbClr val="FF0000"/>
                </a:solidFill>
                <a:latin typeface="微软雅黑" panose="020B0503020204020204" charset="-122"/>
                <a:ea typeface="微软雅黑" panose="020B0503020204020204" charset="-122"/>
                <a:cs typeface="Times New Roman" panose="02020603050405020304" pitchFamily="18" charset="0"/>
              </a:rPr>
              <a:t>      </a:t>
            </a:r>
            <a:r>
              <a:rPr lang="zh-CN" altLang="en-US" sz="1200" kern="100" dirty="0">
                <a:solidFill>
                  <a:srgbClr val="FF0000"/>
                </a:solidFill>
                <a:latin typeface="微软雅黑" panose="020B0503020204020204" charset="-122"/>
                <a:ea typeface="微软雅黑" panose="020B0503020204020204" charset="-122"/>
                <a:cs typeface="Times New Roman" panose="02020603050405020304" pitchFamily="18" charset="0"/>
              </a:rPr>
              <a:t>可以使用的工具：智能扩展、相关热词、关键词知识脉络等</a:t>
            </a:r>
            <a:endParaRPr lang="zh-CN" altLang="en-US" sz="1200" kern="100" dirty="0">
              <a:solidFill>
                <a:srgbClr val="FF0000"/>
              </a:solidFill>
              <a:latin typeface="微软雅黑" panose="020B0503020204020204" charset="-122"/>
              <a:ea typeface="微软雅黑" panose="020B0503020204020204"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350" kern="100" dirty="0">
                <a:latin typeface="微软雅黑" panose="020B0503020204020204" charset="-122"/>
                <a:ea typeface="微软雅黑" panose="020B0503020204020204" charset="-122"/>
                <a:cs typeface="Times New Roman" panose="02020603050405020304" pitchFamily="18" charset="0"/>
              </a:rPr>
              <a:t>扩大查找范围：即类型、语种、时间</a:t>
            </a:r>
            <a:endParaRPr lang="zh-CN" altLang="en-US" sz="1350" kern="100" dirty="0">
              <a:latin typeface="微软雅黑" panose="020B0503020204020204" charset="-122"/>
              <a:ea typeface="微软雅黑" panose="020B0503020204020204" charset="-122"/>
              <a:cs typeface="Times New Roman" panose="02020603050405020304" pitchFamily="18" charset="0"/>
            </a:endParaRPr>
          </a:p>
        </p:txBody>
      </p:sp>
      <p:sp>
        <p:nvSpPr>
          <p:cNvPr id="9" name="矩形 8"/>
          <p:cNvSpPr/>
          <p:nvPr/>
        </p:nvSpPr>
        <p:spPr>
          <a:xfrm>
            <a:off x="225805" y="119819"/>
            <a:ext cx="1554480" cy="368300"/>
          </a:xfrm>
          <a:prstGeom prst="rect">
            <a:avLst/>
          </a:prstGeom>
        </p:spPr>
        <p:txBody>
          <a:bodyPr wrap="none">
            <a:spAutoFit/>
          </a:bodyPr>
          <a:lstStyle/>
          <a:p>
            <a:pPr algn="l"/>
            <a:r>
              <a:rPr lang="zh-CN" dirty="0" smtClean="0">
                <a:effectLst>
                  <a:outerShdw blurRad="38100" dist="38100" dir="2700000" algn="tl">
                    <a:srgbClr val="C0C0C0"/>
                  </a:outerShdw>
                </a:effectLst>
                <a:latin typeface="微软雅黑" panose="020B0503020204020204" charset="-122"/>
                <a:ea typeface="微软雅黑" panose="020B0503020204020204" charset="-122"/>
                <a:sym typeface="+mn-ea"/>
              </a:rPr>
              <a:t>检索功能案例</a:t>
            </a:r>
            <a:endParaRPr lang="en-US" altLang="zh-CN" dirty="0" smtClean="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pic>
        <p:nvPicPr>
          <p:cNvPr id="2" name="图片 1" descr="logo2.png"/>
          <p:cNvPicPr>
            <a:picLocks noChangeAspect="1"/>
          </p:cNvPicPr>
          <p:nvPr/>
        </p:nvPicPr>
        <p:blipFill>
          <a:blip r:embed="rId3" cstate="print"/>
          <a:stretch>
            <a:fillRect/>
          </a:stretch>
        </p:blipFill>
        <p:spPr>
          <a:xfrm>
            <a:off x="7528020" y="120202"/>
            <a:ext cx="1461637" cy="345361"/>
          </a:xfrm>
          <a:prstGeom prst="rect">
            <a:avLst/>
          </a:prstGeom>
        </p:spPr>
      </p:pic>
      <p:pic>
        <p:nvPicPr>
          <p:cNvPr id="8" name="图片 7"/>
          <p:cNvPicPr>
            <a:picLocks noChangeAspect="1"/>
          </p:cNvPicPr>
          <p:nvPr>
            <p:custDataLst>
              <p:tags r:id="rId4"/>
            </p:custDataLst>
          </p:nvPr>
        </p:nvPicPr>
        <p:blipFill>
          <a:blip r:embed="rId5"/>
          <a:stretch>
            <a:fillRect/>
          </a:stretch>
        </p:blipFill>
        <p:spPr>
          <a:xfrm>
            <a:off x="852170" y="2012950"/>
            <a:ext cx="4371340" cy="2722880"/>
          </a:xfrm>
          <a:prstGeom prst="rect">
            <a:avLst/>
          </a:prstGeom>
          <a:ln>
            <a:solidFill>
              <a:schemeClr val="accent1"/>
            </a:solidFill>
          </a:ln>
        </p:spPr>
      </p:pic>
      <p:sp>
        <p:nvSpPr>
          <p:cNvPr id="17" name="文本框 16"/>
          <p:cNvSpPr txBox="1"/>
          <p:nvPr/>
        </p:nvSpPr>
        <p:spPr>
          <a:xfrm>
            <a:off x="2972419" y="4446264"/>
            <a:ext cx="4594860" cy="583565"/>
          </a:xfrm>
          <a:prstGeom prst="rect">
            <a:avLst/>
          </a:prstGeom>
          <a:solidFill>
            <a:schemeClr val="accent3">
              <a:lumMod val="20000"/>
              <a:lumOff val="80000"/>
            </a:schemeClr>
          </a:solidFill>
        </p:spPr>
        <p:txBody>
          <a:bodyPr wrap="none" rtlCol="0">
            <a:spAutoFit/>
          </a:bodyPr>
          <a:lstStyle/>
          <a:p>
            <a:pPr algn="l"/>
            <a:r>
              <a:rPr lang="zh-CN" altLang="en-US" sz="1600" dirty="0">
                <a:latin typeface="微软雅黑" panose="020B0503020204020204" charset="-122"/>
                <a:ea typeface="微软雅黑" panose="020B0503020204020204" charset="-122"/>
              </a:rPr>
              <a:t>节能减排的英文规范术语：</a:t>
            </a:r>
            <a:r>
              <a:rPr lang="en-US" sz="1600" dirty="0">
                <a:latin typeface="微软雅黑" panose="020B0503020204020204" charset="-122"/>
                <a:ea typeface="微软雅黑" panose="020B0503020204020204" charset="-122"/>
              </a:rPr>
              <a:t>Energy conservation</a:t>
            </a:r>
            <a:endParaRPr lang="en-US" altLang="zh-CN" sz="1600" dirty="0">
              <a:latin typeface="微软雅黑" panose="020B0503020204020204" charset="-122"/>
              <a:ea typeface="微软雅黑" panose="020B0503020204020204" charset="-122"/>
            </a:endParaRPr>
          </a:p>
          <a:p>
            <a:pPr algn="l"/>
            <a:r>
              <a:rPr lang="zh-CN" altLang="en-US" sz="1600" dirty="0">
                <a:latin typeface="微软雅黑" panose="020B0503020204020204" charset="-122"/>
                <a:ea typeface="微软雅黑" panose="020B0503020204020204" charset="-122"/>
                <a:sym typeface="+mn-ea"/>
              </a:rPr>
              <a:t>节能减排</a:t>
            </a:r>
            <a:r>
              <a:rPr lang="zh-CN" altLang="en-US" sz="1600" dirty="0">
                <a:latin typeface="微软雅黑" panose="020B0503020204020204" charset="-122"/>
                <a:ea typeface="微软雅黑" panose="020B0503020204020204" charset="-122"/>
              </a:rPr>
              <a:t>的相关概念：能源危机、减排政策等</a:t>
            </a:r>
            <a:endParaRPr lang="en-US" altLang="zh-CN" sz="1600"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3721100" y="1810385"/>
            <a:ext cx="3888740" cy="3216275"/>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1482090" y="2085340"/>
            <a:ext cx="2061210" cy="2414905"/>
          </a:xfrm>
          <a:prstGeom prst="rect">
            <a:avLst/>
          </a:prstGeom>
        </p:spPr>
      </p:pic>
      <p:sp>
        <p:nvSpPr>
          <p:cNvPr id="16" name="矩形 15"/>
          <p:cNvSpPr/>
          <p:nvPr/>
        </p:nvSpPr>
        <p:spPr>
          <a:xfrm>
            <a:off x="3387072" y="-190500"/>
            <a:ext cx="2724168" cy="683895"/>
          </a:xfrm>
          <a:prstGeom prst="rect">
            <a:avLst/>
          </a:prstGeom>
        </p:spPr>
        <p:txBody>
          <a:bodyPr wrap="square" lIns="68580" tIns="34290" rIns="68580" bIns="34290">
            <a:spAutoFit/>
          </a:bodyPr>
          <a:lstStyle/>
          <a:p>
            <a:pPr lvl="0">
              <a:lnSpc>
                <a:spcPct val="200000"/>
              </a:lnSpc>
            </a:pPr>
            <a:r>
              <a:rPr lang="zh-CN" altLang="en-US" sz="2000" b="1" dirty="0">
                <a:solidFill>
                  <a:schemeClr val="bg1"/>
                </a:solidFill>
                <a:latin typeface="微软雅黑" panose="020B0503020204020204" charset="-122"/>
                <a:ea typeface="微软雅黑" panose="020B0503020204020204" charset="-122"/>
              </a:rPr>
              <a:t>二.如何精确查找文献</a:t>
            </a:r>
            <a:endParaRPr lang="zh-CN" altLang="en-US" sz="2000" b="1" dirty="0">
              <a:solidFill>
                <a:schemeClr val="bg1"/>
              </a:solidFill>
              <a:latin typeface="微软雅黑" panose="020B0503020204020204" charset="-122"/>
              <a:ea typeface="微软雅黑" panose="020B0503020204020204" charset="-122"/>
            </a:endParaRPr>
          </a:p>
        </p:txBody>
      </p:sp>
      <p:sp>
        <p:nvSpPr>
          <p:cNvPr id="20" name="文本框 19"/>
          <p:cNvSpPr txBox="1"/>
          <p:nvPr/>
        </p:nvSpPr>
        <p:spPr>
          <a:xfrm>
            <a:off x="771645" y="784294"/>
            <a:ext cx="1737360" cy="345440"/>
          </a:xfrm>
          <a:prstGeom prst="rect">
            <a:avLst/>
          </a:prstGeom>
          <a:noFill/>
        </p:spPr>
        <p:txBody>
          <a:bodyPr wrap="none" lIns="68580" tIns="34290" rIns="68580" bIns="34290">
            <a:spAutoFit/>
          </a:bodyPr>
          <a:lstStyle>
            <a:defPPr>
              <a:defRPr lang="zh-CN"/>
            </a:defPPr>
            <a:lvl1pPr algn="ctr">
              <a:defRPr sz="2400">
                <a:ln w="0"/>
                <a:gradFill>
                  <a:gsLst>
                    <a:gs pos="21000">
                      <a:srgbClr val="53575C"/>
                    </a:gs>
                    <a:gs pos="88000">
                      <a:srgbClr val="C5C7CA"/>
                    </a:gs>
                  </a:gsLst>
                  <a:lin ang="5400000"/>
                </a:gradFill>
              </a:defRPr>
            </a:lvl1pPr>
          </a:lstStyle>
          <a:p>
            <a:r>
              <a:rPr lang="zh-CN" altLang="en-US" sz="1800" b="1" dirty="0">
                <a:latin typeface="微软雅黑" panose="020B0503020204020204" charset="-122"/>
                <a:ea typeface="微软雅黑" panose="020B0503020204020204" charset="-122"/>
              </a:rPr>
              <a:t>检索结果太少？</a:t>
            </a:r>
            <a:endParaRPr lang="zh-CN" altLang="en-US" sz="1800" b="1" dirty="0">
              <a:latin typeface="微软雅黑" panose="020B0503020204020204" charset="-122"/>
              <a:ea typeface="微软雅黑" panose="020B0503020204020204" charset="-122"/>
            </a:endParaRPr>
          </a:p>
        </p:txBody>
      </p:sp>
      <p:cxnSp>
        <p:nvCxnSpPr>
          <p:cNvPr id="10" name="直接箭头连接符 9"/>
          <p:cNvCxnSpPr/>
          <p:nvPr/>
        </p:nvCxnSpPr>
        <p:spPr>
          <a:xfrm flipH="1" flipV="1">
            <a:off x="3462020" y="3345815"/>
            <a:ext cx="3246120" cy="10115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文本框 33"/>
          <p:cNvSpPr txBox="1"/>
          <p:nvPr/>
        </p:nvSpPr>
        <p:spPr>
          <a:xfrm>
            <a:off x="1995170" y="4454525"/>
            <a:ext cx="5915025" cy="405765"/>
          </a:xfrm>
          <a:prstGeom prst="rect">
            <a:avLst/>
          </a:prstGeom>
          <a:solidFill>
            <a:schemeClr val="accent3">
              <a:lumMod val="20000"/>
              <a:lumOff val="80000"/>
            </a:schemeClr>
          </a:solidFill>
        </p:spPr>
        <p:txBody>
          <a:bodyPr wrap="none" rtlCol="0">
            <a:noAutofit/>
          </a:bodyPr>
          <a:lstStyle/>
          <a:p>
            <a:r>
              <a:rPr lang="zh-CN" altLang="en-US" sz="1600" dirty="0">
                <a:latin typeface="微软雅黑" panose="020B0503020204020204" charset="-122"/>
                <a:ea typeface="微软雅黑" panose="020B0503020204020204" charset="-122"/>
              </a:rPr>
              <a:t>和“节能减排”相关的词有 循环经济、可持续发展等</a:t>
            </a:r>
            <a:endParaRPr lang="zh-CN" altLang="en-US" sz="1600" dirty="0">
              <a:latin typeface="微软雅黑" panose="020B0503020204020204" charset="-122"/>
              <a:ea typeface="微软雅黑" panose="020B0503020204020204" charset="-122"/>
            </a:endParaRPr>
          </a:p>
        </p:txBody>
      </p:sp>
      <p:sp>
        <p:nvSpPr>
          <p:cNvPr id="41" name="文本框 40"/>
          <p:cNvSpPr txBox="1"/>
          <p:nvPr/>
        </p:nvSpPr>
        <p:spPr>
          <a:xfrm>
            <a:off x="3212811" y="784003"/>
            <a:ext cx="5087966" cy="1026160"/>
          </a:xfrm>
          <a:prstGeom prst="rect">
            <a:avLst/>
          </a:prstGeom>
          <a:solidFill>
            <a:schemeClr val="bg1"/>
          </a:solidFill>
        </p:spPr>
        <p:txBody>
          <a:bodyPr wrap="square" rtlCol="0">
            <a:spAutoFit/>
          </a:bodyPr>
          <a:lstStyle/>
          <a:p>
            <a:pPr marL="285750" indent="-285750">
              <a:lnSpc>
                <a:spcPct val="150000"/>
              </a:lnSpc>
              <a:buFont typeface="Wingdings" panose="05000000000000000000" pitchFamily="2" charset="2"/>
              <a:buChar char="Ø"/>
            </a:pPr>
            <a:r>
              <a:rPr lang="zh-CN" altLang="en-US" sz="1350" kern="100" dirty="0">
                <a:solidFill>
                  <a:srgbClr val="FF0000"/>
                </a:solidFill>
                <a:latin typeface="微软雅黑" panose="020B0503020204020204" charset="-122"/>
                <a:ea typeface="微软雅黑" panose="020B0503020204020204" charset="-122"/>
                <a:cs typeface="Times New Roman" panose="02020603050405020304" pitchFamily="18" charset="0"/>
              </a:rPr>
              <a:t>分析所涉及的知识点（术语集合、术语之间的关系</a:t>
            </a:r>
            <a:r>
              <a:rPr lang="en-US" altLang="zh-CN" sz="1350" kern="100" dirty="0">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1350" kern="100" dirty="0">
              <a:solidFill>
                <a:srgbClr val="FF0000"/>
              </a:solidFill>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en-US" sz="1350" kern="100" dirty="0">
                <a:solidFill>
                  <a:srgbClr val="FF0000"/>
                </a:solidFill>
                <a:latin typeface="微软雅黑" panose="020B0503020204020204" charset="-122"/>
                <a:ea typeface="微软雅黑" panose="020B0503020204020204" charset="-122"/>
                <a:cs typeface="Times New Roman" panose="02020603050405020304" pitchFamily="18" charset="0"/>
              </a:rPr>
              <a:t>      </a:t>
            </a:r>
            <a:r>
              <a:rPr lang="zh-CN" altLang="en-US" sz="1200" kern="100" dirty="0">
                <a:solidFill>
                  <a:srgbClr val="FF0000"/>
                </a:solidFill>
                <a:latin typeface="微软雅黑" panose="020B0503020204020204" charset="-122"/>
                <a:ea typeface="微软雅黑" panose="020B0503020204020204" charset="-122"/>
                <a:cs typeface="Times New Roman" panose="02020603050405020304" pitchFamily="18" charset="0"/>
              </a:rPr>
              <a:t>可以使用的工具：智能扩展、相关热词、关键词知识脉络等</a:t>
            </a:r>
            <a:endParaRPr lang="zh-CN" altLang="en-US" sz="1200" kern="100" dirty="0">
              <a:solidFill>
                <a:srgbClr val="FF0000"/>
              </a:solidFill>
              <a:latin typeface="微软雅黑" panose="020B0503020204020204" charset="-122"/>
              <a:ea typeface="微软雅黑" panose="020B0503020204020204" charset="-122"/>
              <a:cs typeface="Times New Roman" panose="02020603050405020304" pitchFamily="18" charset="0"/>
            </a:endParaRPr>
          </a:p>
          <a:p>
            <a:pPr marL="285750" indent="-285750">
              <a:lnSpc>
                <a:spcPct val="150000"/>
              </a:lnSpc>
              <a:buFont typeface="Wingdings" panose="05000000000000000000" pitchFamily="2" charset="2"/>
              <a:buChar char="Ø"/>
            </a:pPr>
            <a:r>
              <a:rPr lang="zh-CN" altLang="en-US" sz="1350" kern="100" dirty="0">
                <a:latin typeface="微软雅黑" panose="020B0503020204020204" charset="-122"/>
                <a:ea typeface="微软雅黑" panose="020B0503020204020204" charset="-122"/>
                <a:cs typeface="Times New Roman" panose="02020603050405020304" pitchFamily="18" charset="0"/>
              </a:rPr>
              <a:t>扩大查找范围：即类型、语种、时间</a:t>
            </a:r>
            <a:endParaRPr lang="zh-CN" altLang="en-US" sz="1350" kern="100" dirty="0">
              <a:latin typeface="微软雅黑" panose="020B0503020204020204" charset="-122"/>
              <a:ea typeface="微软雅黑" panose="020B0503020204020204" charset="-122"/>
              <a:cs typeface="Times New Roman" panose="02020603050405020304" pitchFamily="18" charset="0"/>
            </a:endParaRPr>
          </a:p>
        </p:txBody>
      </p:sp>
      <p:sp>
        <p:nvSpPr>
          <p:cNvPr id="9" name="矩形 8"/>
          <p:cNvSpPr/>
          <p:nvPr/>
        </p:nvSpPr>
        <p:spPr>
          <a:xfrm>
            <a:off x="225805" y="119819"/>
            <a:ext cx="1554480" cy="368300"/>
          </a:xfrm>
          <a:prstGeom prst="rect">
            <a:avLst/>
          </a:prstGeom>
        </p:spPr>
        <p:txBody>
          <a:bodyPr wrap="none">
            <a:spAutoFit/>
          </a:bodyPr>
          <a:lstStyle/>
          <a:p>
            <a:pPr algn="l"/>
            <a:r>
              <a:rPr lang="zh-CN" dirty="0" smtClean="0">
                <a:effectLst>
                  <a:outerShdw blurRad="38100" dist="38100" dir="2700000" algn="tl">
                    <a:srgbClr val="C0C0C0"/>
                  </a:outerShdw>
                </a:effectLst>
                <a:latin typeface="微软雅黑" panose="020B0503020204020204" charset="-122"/>
                <a:ea typeface="微软雅黑" panose="020B0503020204020204" charset="-122"/>
                <a:sym typeface="+mn-ea"/>
              </a:rPr>
              <a:t>检索功能案例</a:t>
            </a:r>
            <a:endParaRPr lang="en-US" altLang="zh-CN" dirty="0" smtClean="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pic>
        <p:nvPicPr>
          <p:cNvPr id="8" name="图片 7" descr="logo2.png"/>
          <p:cNvPicPr>
            <a:picLocks noChangeAspect="1"/>
          </p:cNvPicPr>
          <p:nvPr/>
        </p:nvPicPr>
        <p:blipFill>
          <a:blip r:embed="rId5" cstate="print"/>
          <a:stretch>
            <a:fillRect/>
          </a:stretch>
        </p:blipFill>
        <p:spPr>
          <a:xfrm>
            <a:off x="7528020" y="120202"/>
            <a:ext cx="1461637" cy="3453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1044575" y="1424940"/>
            <a:ext cx="7046595" cy="3213100"/>
          </a:xfrm>
          <a:prstGeom prst="rect">
            <a:avLst/>
          </a:prstGeom>
        </p:spPr>
      </p:pic>
      <p:pic>
        <p:nvPicPr>
          <p:cNvPr id="4" name="图片 3"/>
          <p:cNvPicPr>
            <a:picLocks noChangeAspect="1"/>
          </p:cNvPicPr>
          <p:nvPr/>
        </p:nvPicPr>
        <p:blipFill>
          <a:blip r:embed="rId3"/>
          <a:stretch>
            <a:fillRect/>
          </a:stretch>
        </p:blipFill>
        <p:spPr>
          <a:xfrm>
            <a:off x="1044575" y="1424940"/>
            <a:ext cx="7629525" cy="3111500"/>
          </a:xfrm>
          <a:prstGeom prst="rect">
            <a:avLst/>
          </a:prstGeom>
        </p:spPr>
      </p:pic>
      <p:sp>
        <p:nvSpPr>
          <p:cNvPr id="11" name="矩形 10"/>
          <p:cNvSpPr/>
          <p:nvPr/>
        </p:nvSpPr>
        <p:spPr>
          <a:xfrm>
            <a:off x="3387072" y="-190500"/>
            <a:ext cx="2724168" cy="683895"/>
          </a:xfrm>
          <a:prstGeom prst="rect">
            <a:avLst/>
          </a:prstGeom>
        </p:spPr>
        <p:txBody>
          <a:bodyPr wrap="square" lIns="68580" tIns="34290" rIns="68580" bIns="34290">
            <a:spAutoFit/>
          </a:bodyPr>
          <a:lstStyle/>
          <a:p>
            <a:pPr lvl="0">
              <a:lnSpc>
                <a:spcPct val="200000"/>
              </a:lnSpc>
            </a:pPr>
            <a:r>
              <a:rPr lang="zh-CN" altLang="en-US" sz="2000" b="1" dirty="0">
                <a:solidFill>
                  <a:schemeClr val="bg1"/>
                </a:solidFill>
                <a:latin typeface="微软雅黑" panose="020B0503020204020204" charset="-122"/>
                <a:ea typeface="微软雅黑" panose="020B0503020204020204" charset="-122"/>
              </a:rPr>
              <a:t>二.如何精确查找文献</a:t>
            </a:r>
            <a:endParaRPr lang="zh-CN" altLang="en-US" sz="2000" b="1" dirty="0">
              <a:solidFill>
                <a:schemeClr val="bg1"/>
              </a:solidFill>
              <a:latin typeface="微软雅黑" panose="020B0503020204020204" charset="-122"/>
              <a:ea typeface="微软雅黑" panose="020B0503020204020204" charset="-122"/>
            </a:endParaRPr>
          </a:p>
        </p:txBody>
      </p:sp>
      <p:sp>
        <p:nvSpPr>
          <p:cNvPr id="8" name="文本框 7"/>
          <p:cNvSpPr txBox="1"/>
          <p:nvPr/>
        </p:nvSpPr>
        <p:spPr>
          <a:xfrm>
            <a:off x="2150726" y="882489"/>
            <a:ext cx="4833819" cy="368300"/>
          </a:xfrm>
          <a:prstGeom prst="rect">
            <a:avLst/>
          </a:prstGeom>
          <a:noFill/>
        </p:spPr>
        <p:txBody>
          <a:bodyPr wrap="square" rtlCol="0">
            <a:spAutoFit/>
          </a:bodyPr>
          <a:lstStyle/>
          <a:p>
            <a:r>
              <a:rPr lang="zh-CN" altLang="en-US" dirty="0">
                <a:solidFill>
                  <a:srgbClr val="002060"/>
                </a:solidFill>
                <a:latin typeface="微软雅黑" panose="020B0503020204020204" charset="-122"/>
                <a:ea typeface="微软雅黑" panose="020B0503020204020204" charset="-122"/>
              </a:rPr>
              <a:t>小万有更精确的检索需求</a:t>
            </a:r>
            <a:endParaRPr lang="zh-CN" altLang="en-US" dirty="0">
              <a:solidFill>
                <a:srgbClr val="002060"/>
              </a:solidFill>
              <a:latin typeface="微软雅黑" panose="020B0503020204020204" charset="-122"/>
              <a:ea typeface="微软雅黑" panose="020B0503020204020204" charset="-122"/>
            </a:endParaRPr>
          </a:p>
        </p:txBody>
      </p:sp>
      <p:sp>
        <p:nvSpPr>
          <p:cNvPr id="20" name="文本框 19"/>
          <p:cNvSpPr txBox="1"/>
          <p:nvPr/>
        </p:nvSpPr>
        <p:spPr>
          <a:xfrm>
            <a:off x="167640" y="1903095"/>
            <a:ext cx="1151890" cy="478191"/>
          </a:xfrm>
          <a:prstGeom prst="roundRect">
            <a:avLst/>
          </a:prstGeom>
          <a:solidFill>
            <a:schemeClr val="bg1">
              <a:lumMod val="85000"/>
            </a:schemeClr>
          </a:solidFill>
        </p:spPr>
        <p:txBody>
          <a:bodyPr wrap="square" rtlCol="0">
            <a:spAutoFit/>
          </a:bodyPr>
          <a:lstStyle/>
          <a:p>
            <a:r>
              <a:rPr lang="zh-CN" altLang="en-US" sz="1100" dirty="0">
                <a:latin typeface="微软雅黑" panose="020B0503020204020204" charset="-122"/>
                <a:ea typeface="微软雅黑" panose="020B0503020204020204" charset="-122"/>
              </a:rPr>
              <a:t>第一步：</a:t>
            </a:r>
            <a:endParaRPr lang="en-US" altLang="zh-CN" sz="1100" dirty="0">
              <a:latin typeface="微软雅黑" panose="020B0503020204020204" charset="-122"/>
              <a:ea typeface="微软雅黑" panose="020B0503020204020204" charset="-122"/>
            </a:endParaRPr>
          </a:p>
          <a:p>
            <a:r>
              <a:rPr lang="zh-CN" altLang="en-US" sz="1100" dirty="0">
                <a:latin typeface="微软雅黑" panose="020B0503020204020204" charset="-122"/>
                <a:ea typeface="微软雅黑" panose="020B0503020204020204" charset="-122"/>
              </a:rPr>
              <a:t>选择文献类型</a:t>
            </a:r>
            <a:endParaRPr lang="zh-CN" altLang="en-US" sz="1100" dirty="0">
              <a:latin typeface="微软雅黑" panose="020B0503020204020204" charset="-122"/>
              <a:ea typeface="微软雅黑" panose="020B0503020204020204" charset="-122"/>
            </a:endParaRPr>
          </a:p>
        </p:txBody>
      </p:sp>
      <p:sp>
        <p:nvSpPr>
          <p:cNvPr id="24" name="文本框 23"/>
          <p:cNvSpPr txBox="1"/>
          <p:nvPr/>
        </p:nvSpPr>
        <p:spPr>
          <a:xfrm>
            <a:off x="167640" y="2571750"/>
            <a:ext cx="1151890" cy="476423"/>
          </a:xfrm>
          <a:prstGeom prst="roundRect">
            <a:avLst/>
          </a:prstGeom>
          <a:solidFill>
            <a:schemeClr val="bg1">
              <a:lumMod val="85000"/>
            </a:schemeClr>
          </a:solidFill>
        </p:spPr>
        <p:txBody>
          <a:bodyPr wrap="square" rtlCol="0">
            <a:spAutoFit/>
          </a:bodyPr>
          <a:lstStyle/>
          <a:p>
            <a:r>
              <a:rPr lang="zh-CN" altLang="en-US" sz="1100" dirty="0">
                <a:latin typeface="微软雅黑" panose="020B0503020204020204" charset="-122"/>
                <a:ea typeface="微软雅黑" panose="020B0503020204020204" charset="-122"/>
              </a:rPr>
              <a:t>第二步：</a:t>
            </a:r>
            <a:endParaRPr lang="en-US" altLang="zh-CN" sz="1100" dirty="0">
              <a:latin typeface="微软雅黑" panose="020B0503020204020204" charset="-122"/>
              <a:ea typeface="微软雅黑" panose="020B0503020204020204" charset="-122"/>
            </a:endParaRPr>
          </a:p>
          <a:p>
            <a:r>
              <a:rPr lang="zh-CN" altLang="en-US" sz="1100" dirty="0">
                <a:latin typeface="微软雅黑" panose="020B0503020204020204" charset="-122"/>
                <a:ea typeface="微软雅黑" panose="020B0503020204020204" charset="-122"/>
              </a:rPr>
              <a:t>输入检索词</a:t>
            </a:r>
            <a:endParaRPr lang="zh-CN" altLang="en-US" sz="1100" dirty="0">
              <a:latin typeface="微软雅黑" panose="020B0503020204020204" charset="-122"/>
              <a:ea typeface="微软雅黑" panose="020B0503020204020204" charset="-122"/>
            </a:endParaRPr>
          </a:p>
        </p:txBody>
      </p:sp>
      <p:sp>
        <p:nvSpPr>
          <p:cNvPr id="27" name="文本框 26"/>
          <p:cNvSpPr txBox="1"/>
          <p:nvPr/>
        </p:nvSpPr>
        <p:spPr>
          <a:xfrm>
            <a:off x="167640" y="3369310"/>
            <a:ext cx="1151890" cy="476405"/>
          </a:xfrm>
          <a:prstGeom prst="roundRect">
            <a:avLst/>
          </a:prstGeom>
          <a:solidFill>
            <a:schemeClr val="bg1">
              <a:lumMod val="85000"/>
            </a:schemeClr>
          </a:solidFill>
        </p:spPr>
        <p:txBody>
          <a:bodyPr wrap="square" rtlCol="0">
            <a:spAutoFit/>
          </a:bodyPr>
          <a:lstStyle/>
          <a:p>
            <a:r>
              <a:rPr lang="zh-CN" altLang="en-US" sz="1100" dirty="0">
                <a:latin typeface="微软雅黑" panose="020B0503020204020204" charset="-122"/>
                <a:ea typeface="微软雅黑" panose="020B0503020204020204" charset="-122"/>
              </a:rPr>
              <a:t>第三步：</a:t>
            </a:r>
            <a:endParaRPr lang="en-US" altLang="zh-CN" sz="1100" dirty="0">
              <a:latin typeface="微软雅黑" panose="020B0503020204020204" charset="-122"/>
              <a:ea typeface="微软雅黑" panose="020B0503020204020204" charset="-122"/>
            </a:endParaRPr>
          </a:p>
          <a:p>
            <a:r>
              <a:rPr lang="zh-CN" altLang="en-US" sz="1100" dirty="0">
                <a:latin typeface="微软雅黑" panose="020B0503020204020204" charset="-122"/>
                <a:ea typeface="微软雅黑" panose="020B0503020204020204" charset="-122"/>
              </a:rPr>
              <a:t>限定文献</a:t>
            </a:r>
            <a:endParaRPr lang="en-US" altLang="zh-CN" sz="1100" dirty="0">
              <a:latin typeface="微软雅黑" panose="020B0503020204020204" charset="-122"/>
              <a:ea typeface="微软雅黑" panose="020B0503020204020204" charset="-122"/>
            </a:endParaRPr>
          </a:p>
        </p:txBody>
      </p:sp>
      <p:sp>
        <p:nvSpPr>
          <p:cNvPr id="9" name="矩形 8"/>
          <p:cNvSpPr/>
          <p:nvPr/>
        </p:nvSpPr>
        <p:spPr>
          <a:xfrm>
            <a:off x="225805" y="119819"/>
            <a:ext cx="1554480" cy="368300"/>
          </a:xfrm>
          <a:prstGeom prst="rect">
            <a:avLst/>
          </a:prstGeom>
        </p:spPr>
        <p:txBody>
          <a:bodyPr wrap="none">
            <a:spAutoFit/>
          </a:bodyPr>
          <a:lstStyle/>
          <a:p>
            <a:pPr algn="l"/>
            <a:r>
              <a:rPr lang="zh-CN" dirty="0" smtClean="0">
                <a:effectLst>
                  <a:outerShdw blurRad="38100" dist="38100" dir="2700000" algn="tl">
                    <a:srgbClr val="C0C0C0"/>
                  </a:outerShdw>
                </a:effectLst>
                <a:latin typeface="微软雅黑" panose="020B0503020204020204" charset="-122"/>
                <a:ea typeface="微软雅黑" panose="020B0503020204020204" charset="-122"/>
                <a:sym typeface="+mn-ea"/>
              </a:rPr>
              <a:t>检索功能案例</a:t>
            </a:r>
            <a:endParaRPr lang="en-US" altLang="zh-CN" dirty="0" smtClean="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pic>
        <p:nvPicPr>
          <p:cNvPr id="2" name="图片 1" descr="logo2.png"/>
          <p:cNvPicPr>
            <a:picLocks noChangeAspect="1"/>
          </p:cNvPicPr>
          <p:nvPr/>
        </p:nvPicPr>
        <p:blipFill>
          <a:blip r:embed="rId4" cstate="print"/>
          <a:stretch>
            <a:fillRect/>
          </a:stretch>
        </p:blipFill>
        <p:spPr>
          <a:xfrm>
            <a:off x="7528020" y="120202"/>
            <a:ext cx="1461637" cy="345361"/>
          </a:xfrm>
          <a:prstGeom prst="rect">
            <a:avLst/>
          </a:prstGeom>
        </p:spPr>
      </p:pic>
      <p:sp>
        <p:nvSpPr>
          <p:cNvPr id="17" name="Rectangle 8"/>
          <p:cNvSpPr/>
          <p:nvPr>
            <p:custDataLst>
              <p:tags r:id="rId5"/>
            </p:custDataLst>
          </p:nvPr>
        </p:nvSpPr>
        <p:spPr bwMode="auto">
          <a:xfrm>
            <a:off x="2507038" y="3798824"/>
            <a:ext cx="6403282" cy="1022985"/>
          </a:xfrm>
          <a:prstGeom prst="rect">
            <a:avLst/>
          </a:prstGeom>
          <a:solidFill>
            <a:srgbClr val="FFC000"/>
          </a:solidFill>
        </p:spPr>
        <p:style>
          <a:lnRef idx="1">
            <a:schemeClr val="accent3"/>
          </a:lnRef>
          <a:fillRef idx="3">
            <a:schemeClr val="accent3"/>
          </a:fillRef>
          <a:effectRef idx="2">
            <a:schemeClr val="accent3"/>
          </a:effectRef>
          <a:fontRef idx="minor">
            <a:schemeClr val="lt1"/>
          </a:fontRef>
        </p:style>
        <p:txBody>
          <a:bodyPr wrap="square" lIns="72000" tIns="72000" rIns="72000" bIns="72000">
            <a:spAutoFit/>
            <a:flatTx/>
          </a:bodyPr>
          <a:lstStyle/>
          <a:p>
            <a:pPr>
              <a:lnSpc>
                <a:spcPct val="125000"/>
              </a:lnSpc>
              <a:spcBef>
                <a:spcPct val="20000"/>
              </a:spcBef>
              <a:defRPr/>
            </a:pPr>
            <a:r>
              <a:rPr lang="zh-CN" altLang="en-US" sz="1100" b="1" dirty="0">
                <a:solidFill>
                  <a:schemeClr val="tx1"/>
                </a:solidFill>
                <a:latin typeface="微软雅黑" panose="020B0503020204020204" charset="-122"/>
                <a:ea typeface="微软雅黑" panose="020B0503020204020204" charset="-122"/>
                <a:cs typeface="仿宋" panose="02010609060101010101" charset="-122"/>
              </a:rPr>
              <a:t>中英文扩展：基于中英文主题词典及机器翻译技术，拓展英文关键词检索，能够获得更加全面的检索结果；例如：输入</a:t>
            </a:r>
            <a:r>
              <a:rPr lang="en-US" altLang="zh-CN" sz="1100" b="1" dirty="0">
                <a:solidFill>
                  <a:schemeClr val="tx1"/>
                </a:solidFill>
                <a:latin typeface="微软雅黑" panose="020B0503020204020204" charset="-122"/>
                <a:ea typeface="微软雅黑" panose="020B0503020204020204" charset="-122"/>
                <a:cs typeface="仿宋" panose="02010609060101010101" charset="-122"/>
              </a:rPr>
              <a:t>“carbon dioxide”</a:t>
            </a:r>
            <a:r>
              <a:rPr lang="zh-CN" altLang="en-US" sz="1100" b="1" dirty="0">
                <a:solidFill>
                  <a:schemeClr val="tx1"/>
                </a:solidFill>
                <a:latin typeface="微软雅黑" panose="020B0503020204020204" charset="-122"/>
                <a:ea typeface="微软雅黑" panose="020B0503020204020204" charset="-122"/>
                <a:cs typeface="仿宋" panose="02010609060101010101" charset="-122"/>
              </a:rPr>
              <a:t>检索与二氧化碳相关的文献。</a:t>
            </a:r>
            <a:endParaRPr lang="en-US" altLang="zh-CN" sz="1100" b="1" dirty="0">
              <a:solidFill>
                <a:schemeClr val="tx1"/>
              </a:solidFill>
              <a:latin typeface="微软雅黑" panose="020B0503020204020204" charset="-122"/>
              <a:ea typeface="微软雅黑" panose="020B0503020204020204" charset="-122"/>
              <a:cs typeface="仿宋" panose="02010609060101010101" charset="-122"/>
            </a:endParaRPr>
          </a:p>
          <a:p>
            <a:pPr>
              <a:lnSpc>
                <a:spcPct val="125000"/>
              </a:lnSpc>
              <a:spcBef>
                <a:spcPct val="20000"/>
              </a:spcBef>
              <a:defRPr/>
            </a:pPr>
            <a:r>
              <a:rPr lang="zh-CN" altLang="en-US" sz="1100" b="1" dirty="0">
                <a:solidFill>
                  <a:schemeClr val="tx1"/>
                </a:solidFill>
                <a:latin typeface="微软雅黑" panose="020B0503020204020204" charset="-122"/>
                <a:ea typeface="微软雅黑" panose="020B0503020204020204" charset="-122"/>
                <a:cs typeface="仿宋" panose="02010609060101010101" charset="-122"/>
              </a:rPr>
              <a:t>主题词扩展：基于超级主题词表，扩展同义词下位词检索，能够获得更加全面的检索结果。例如，输入</a:t>
            </a:r>
            <a:r>
              <a:rPr lang="en-US" altLang="zh-CN" sz="1100" b="1" dirty="0">
                <a:solidFill>
                  <a:schemeClr val="tx1"/>
                </a:solidFill>
                <a:latin typeface="微软雅黑" panose="020B0503020204020204" charset="-122"/>
                <a:ea typeface="微软雅黑" panose="020B0503020204020204" charset="-122"/>
                <a:cs typeface="仿宋" panose="02010609060101010101" charset="-122"/>
              </a:rPr>
              <a:t>“</a:t>
            </a:r>
            <a:r>
              <a:rPr lang="zh-CN" altLang="en-US" sz="1100" b="1" dirty="0">
                <a:solidFill>
                  <a:schemeClr val="tx1"/>
                </a:solidFill>
                <a:latin typeface="微软雅黑" panose="020B0503020204020204" charset="-122"/>
                <a:ea typeface="微软雅黑" panose="020B0503020204020204" charset="-122"/>
                <a:cs typeface="仿宋" panose="02010609060101010101" charset="-122"/>
              </a:rPr>
              <a:t>节能减排</a:t>
            </a:r>
            <a:r>
              <a:rPr lang="en-US" altLang="zh-CN" sz="1100" b="1" dirty="0">
                <a:solidFill>
                  <a:schemeClr val="tx1"/>
                </a:solidFill>
                <a:latin typeface="微软雅黑" panose="020B0503020204020204" charset="-122"/>
                <a:ea typeface="微软雅黑" panose="020B0503020204020204" charset="-122"/>
                <a:cs typeface="仿宋" panose="02010609060101010101" charset="-122"/>
              </a:rPr>
              <a:t>”</a:t>
            </a:r>
            <a:r>
              <a:rPr lang="zh-CN" altLang="en-US" sz="1100" b="1" dirty="0">
                <a:solidFill>
                  <a:schemeClr val="tx1"/>
                </a:solidFill>
                <a:latin typeface="微软雅黑" panose="020B0503020204020204" charset="-122"/>
                <a:ea typeface="微软雅黑" panose="020B0503020204020204" charset="-122"/>
                <a:cs typeface="仿宋" panose="02010609060101010101" charset="-122"/>
              </a:rPr>
              <a:t>，选中主题词扩展，能够扩充检索内容</a:t>
            </a:r>
            <a:endParaRPr lang="zh-CN" altLang="en-US" sz="1100" b="1" dirty="0">
              <a:solidFill>
                <a:schemeClr val="tx1"/>
              </a:solidFill>
              <a:latin typeface="微软雅黑" panose="020B0503020204020204" charset="-122"/>
              <a:ea typeface="微软雅黑" panose="020B0503020204020204" charset="-122"/>
              <a:cs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24" grpId="0" bldLvl="0" animBg="1"/>
      <p:bldP spid="24" grpId="1" animBg="1"/>
      <p:bldP spid="27" grpId="0" bldLvl="0" animBg="1"/>
      <p:bldP spid="27" grpId="1" animBg="1"/>
      <p:bldP spid="17"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93408" y="1143000"/>
            <a:ext cx="6513671" cy="3624739"/>
          </a:xfrm>
          <a:prstGeom prst="rect">
            <a:avLst/>
          </a:prstGeom>
        </p:spPr>
      </p:pic>
      <p:sp>
        <p:nvSpPr>
          <p:cNvPr id="18" name="矩形 17"/>
          <p:cNvSpPr/>
          <p:nvPr/>
        </p:nvSpPr>
        <p:spPr>
          <a:xfrm>
            <a:off x="3387072" y="-190500"/>
            <a:ext cx="2724168" cy="683895"/>
          </a:xfrm>
          <a:prstGeom prst="rect">
            <a:avLst/>
          </a:prstGeom>
        </p:spPr>
        <p:txBody>
          <a:bodyPr wrap="square" lIns="68580" tIns="34290" rIns="68580" bIns="34290">
            <a:spAutoFit/>
          </a:bodyPr>
          <a:lstStyle/>
          <a:p>
            <a:pPr lvl="0">
              <a:lnSpc>
                <a:spcPct val="200000"/>
              </a:lnSpc>
            </a:pPr>
            <a:r>
              <a:rPr lang="zh-CN" altLang="en-US" sz="2000" b="1" dirty="0">
                <a:solidFill>
                  <a:schemeClr val="bg1"/>
                </a:solidFill>
                <a:latin typeface="微软雅黑" panose="020B0503020204020204" charset="-122"/>
                <a:ea typeface="微软雅黑" panose="020B0503020204020204" charset="-122"/>
              </a:rPr>
              <a:t>二.如何精确查找文献</a:t>
            </a:r>
            <a:endParaRPr lang="zh-CN" altLang="en-US" sz="2000" b="1" dirty="0">
              <a:solidFill>
                <a:schemeClr val="bg1"/>
              </a:solidFill>
              <a:latin typeface="微软雅黑" panose="020B0503020204020204" charset="-122"/>
              <a:ea typeface="微软雅黑" panose="020B0503020204020204" charset="-122"/>
            </a:endParaRPr>
          </a:p>
        </p:txBody>
      </p:sp>
      <p:sp>
        <p:nvSpPr>
          <p:cNvPr id="9" name="矩形 8"/>
          <p:cNvSpPr/>
          <p:nvPr/>
        </p:nvSpPr>
        <p:spPr>
          <a:xfrm>
            <a:off x="225805" y="119819"/>
            <a:ext cx="1554480" cy="368300"/>
          </a:xfrm>
          <a:prstGeom prst="rect">
            <a:avLst/>
          </a:prstGeom>
        </p:spPr>
        <p:txBody>
          <a:bodyPr wrap="none">
            <a:spAutoFit/>
          </a:bodyPr>
          <a:lstStyle/>
          <a:p>
            <a:pPr algn="l"/>
            <a:r>
              <a:rPr lang="zh-CN" dirty="0" smtClean="0">
                <a:effectLst>
                  <a:outerShdw blurRad="38100" dist="38100" dir="2700000" algn="tl">
                    <a:srgbClr val="C0C0C0"/>
                  </a:outerShdw>
                </a:effectLst>
                <a:latin typeface="微软雅黑" panose="020B0503020204020204" charset="-122"/>
                <a:ea typeface="微软雅黑" panose="020B0503020204020204" charset="-122"/>
                <a:sym typeface="+mn-ea"/>
              </a:rPr>
              <a:t>检索功能案例</a:t>
            </a:r>
            <a:endParaRPr lang="en-US" altLang="zh-CN" dirty="0" smtClean="0">
              <a:effectLst>
                <a:outerShdw blurRad="38100" dist="38100" dir="2700000" algn="tl">
                  <a:srgbClr val="C0C0C0"/>
                </a:outerShdw>
              </a:effectLst>
              <a:latin typeface="微软雅黑" panose="020B0503020204020204" charset="-122"/>
              <a:ea typeface="微软雅黑" panose="020B0503020204020204" charset="-122"/>
              <a:sym typeface="+mn-ea"/>
            </a:endParaRPr>
          </a:p>
        </p:txBody>
      </p:sp>
      <p:sp>
        <p:nvSpPr>
          <p:cNvPr id="3" name="文本框 2"/>
          <p:cNvSpPr txBox="1"/>
          <p:nvPr/>
        </p:nvSpPr>
        <p:spPr>
          <a:xfrm>
            <a:off x="292418" y="694373"/>
            <a:ext cx="6424136" cy="299085"/>
          </a:xfrm>
          <a:prstGeom prst="rect">
            <a:avLst/>
          </a:prstGeom>
          <a:noFill/>
        </p:spPr>
        <p:txBody>
          <a:bodyPr wrap="square" rtlCol="0" anchor="t">
            <a:spAutoFit/>
          </a:bodyPr>
          <a:lstStyle/>
          <a:p>
            <a:r>
              <a:rPr lang="zh-CN" altLang="en-US" sz="1350"/>
              <a:t>更长的检索式可以使用专业检索进行编写，提供快捷字段。</a:t>
            </a:r>
            <a:endParaRPr lang="zh-CN" altLang="en-US" sz="1350"/>
          </a:p>
        </p:txBody>
      </p:sp>
      <p:pic>
        <p:nvPicPr>
          <p:cNvPr id="8" name="图片 7" descr="logo2.png"/>
          <p:cNvPicPr>
            <a:picLocks noChangeAspect="1"/>
          </p:cNvPicPr>
          <p:nvPr/>
        </p:nvPicPr>
        <p:blipFill>
          <a:blip r:embed="rId2" cstate="print"/>
          <a:stretch>
            <a:fillRect/>
          </a:stretch>
        </p:blipFill>
        <p:spPr>
          <a:xfrm>
            <a:off x="7528020" y="120202"/>
            <a:ext cx="1461637" cy="345361"/>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591820" y="1031240"/>
            <a:ext cx="6936105" cy="411226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03505" y="328295"/>
            <a:ext cx="4730750" cy="2458085"/>
          </a:xfrm>
          <a:prstGeom prst="rect">
            <a:avLst/>
          </a:prstGeom>
        </p:spPr>
        <p:txBody>
          <a:bodyPr wrap="square" lIns="91426" tIns="45713" rIns="91426" bIns="45713">
            <a:noAutofit/>
          </a:bodyPr>
          <a:lstStyle/>
          <a:p>
            <a:pPr defTabSz="685800">
              <a:lnSpc>
                <a:spcPct val="150000"/>
              </a:lnSpc>
            </a:pPr>
            <a:r>
              <a:rPr lang="zh-CN" sz="1800" dirty="0" smtClean="0">
                <a:effectLst>
                  <a:outerShdw blurRad="38100" dist="38100" dir="2700000" algn="tl">
                    <a:srgbClr val="C0C0C0"/>
                  </a:outerShdw>
                </a:effectLst>
                <a:latin typeface="微软雅黑" panose="020B0503020204020204" charset="-122"/>
                <a:ea typeface="微软雅黑" panose="020B0503020204020204" charset="-122"/>
              </a:rPr>
              <a:t>新版详情页</a:t>
            </a:r>
            <a:endParaRPr lang="zh-CN" sz="1800" dirty="0" smtClean="0">
              <a:effectLst>
                <a:outerShdw blurRad="38100" dist="38100" dir="2700000" algn="tl">
                  <a:srgbClr val="C0C0C0"/>
                </a:outerShdw>
              </a:effectLst>
              <a:latin typeface="微软雅黑" panose="020B0503020204020204" charset="-122"/>
              <a:ea typeface="微软雅黑" panose="020B0503020204020204" charset="-122"/>
            </a:endParaRPr>
          </a:p>
          <a:p>
            <a:pPr defTabSz="685800">
              <a:lnSpc>
                <a:spcPct val="130000"/>
              </a:lnSpc>
            </a:pPr>
            <a:r>
              <a:rPr lang="zh-CN" altLang="en-US" sz="1350">
                <a:sym typeface="+mn-ea"/>
              </a:rPr>
              <a:t>采用国际流行文献展示布局，加强内容分类;</a:t>
            </a:r>
            <a:endParaRPr lang="zh-CN" altLang="en-US" sz="1350">
              <a:sym typeface="+mn-ea"/>
            </a:endParaRPr>
          </a:p>
          <a:p>
            <a:pPr indent="0" fontAlgn="auto">
              <a:lnSpc>
                <a:spcPct val="150000"/>
              </a:lnSpc>
              <a:spcBef>
                <a:spcPts val="0"/>
              </a:spcBef>
              <a:spcAft>
                <a:spcPts val="0"/>
              </a:spcAft>
              <a:buFont typeface="Wingdings" panose="05000000000000000000" pitchFamily="2" charset="2"/>
              <a:buNone/>
            </a:pPr>
            <a:endParaRPr lang="zh-CN" altLang="en-US" sz="1350">
              <a:sym typeface="+mn-ea"/>
            </a:endParaRPr>
          </a:p>
        </p:txBody>
      </p:sp>
      <p:sp>
        <p:nvSpPr>
          <p:cNvPr id="6" name="TextBox 18"/>
          <p:cNvSpPr txBox="1"/>
          <p:nvPr/>
        </p:nvSpPr>
        <p:spPr>
          <a:xfrm>
            <a:off x="103657" y="-38420"/>
            <a:ext cx="2968406"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多维揭示</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1003935" y="1302385"/>
            <a:ext cx="7136130" cy="362331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03397" y="2108737"/>
            <a:ext cx="4426016" cy="9233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5400" b="1" dirty="0">
                <a:latin typeface="黑体" panose="02010609060101010101" pitchFamily="49" charset="-122"/>
                <a:ea typeface="黑体" panose="02010609060101010101" pitchFamily="49" charset="-122"/>
                <a:cs typeface="微软雅黑" panose="020B0503020204020204" charset="-122"/>
              </a:rPr>
              <a:t>01  </a:t>
            </a:r>
            <a:r>
              <a:rPr kumimoji="1" lang="zh-CN" altLang="en-US" sz="5400" b="1" dirty="0">
                <a:latin typeface="黑体" panose="02010609060101010101" pitchFamily="49" charset="-122"/>
                <a:ea typeface="黑体" panose="02010609060101010101" pitchFamily="49" charset="-122"/>
                <a:cs typeface="微软雅黑" panose="020B0503020204020204" charset="-122"/>
              </a:rPr>
              <a:t>产品概述</a:t>
            </a:r>
            <a:endParaRPr kumimoji="1" lang="zh-CN" altLang="en-US" sz="5400" b="1" dirty="0">
              <a:latin typeface="黑体" panose="02010609060101010101" pitchFamily="49" charset="-122"/>
              <a:ea typeface="黑体" panose="02010609060101010101" pitchFamily="49" charset="-122"/>
              <a:cs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03505" y="327660"/>
            <a:ext cx="6576695" cy="2458085"/>
          </a:xfrm>
          <a:prstGeom prst="rect">
            <a:avLst/>
          </a:prstGeom>
        </p:spPr>
        <p:txBody>
          <a:bodyPr wrap="square" lIns="91426" tIns="45713" rIns="91426" bIns="45713">
            <a:noAutofit/>
          </a:bodyPr>
          <a:lstStyle/>
          <a:p>
            <a:pPr defTabSz="685800">
              <a:lnSpc>
                <a:spcPct val="130000"/>
              </a:lnSpc>
            </a:pPr>
            <a:r>
              <a:rPr lang="zh-CN" sz="1800" dirty="0" smtClean="0">
                <a:effectLst>
                  <a:outerShdw blurRad="38100" dist="38100" dir="2700000" algn="tl">
                    <a:srgbClr val="C0C0C0"/>
                  </a:outerShdw>
                </a:effectLst>
                <a:latin typeface="微软雅黑" panose="020B0503020204020204" charset="-122"/>
                <a:ea typeface="微软雅黑" panose="020B0503020204020204" charset="-122"/>
              </a:rPr>
              <a:t>新版详情页</a:t>
            </a:r>
            <a:endParaRPr lang="zh-CN" sz="1800" dirty="0" smtClean="0">
              <a:effectLst>
                <a:outerShdw blurRad="38100" dist="38100" dir="2700000" algn="tl">
                  <a:srgbClr val="C0C0C0"/>
                </a:outerShdw>
              </a:effectLst>
              <a:latin typeface="微软雅黑" panose="020B0503020204020204" charset="-122"/>
              <a:ea typeface="微软雅黑" panose="020B0503020204020204" charset="-122"/>
            </a:endParaRPr>
          </a:p>
          <a:p>
            <a:pPr indent="0" fontAlgn="auto">
              <a:lnSpc>
                <a:spcPct val="150000"/>
              </a:lnSpc>
              <a:spcBef>
                <a:spcPts val="0"/>
              </a:spcBef>
              <a:spcAft>
                <a:spcPts val="0"/>
              </a:spcAft>
              <a:buFont typeface="Wingdings" panose="05000000000000000000" pitchFamily="2" charset="2"/>
              <a:buNone/>
            </a:pPr>
            <a:r>
              <a:rPr lang="zh-CN" altLang="en-US" sz="1350">
                <a:sym typeface="+mn-ea"/>
              </a:rPr>
              <a:t>参考文献和引证文献增加排序和全文筛选，可视化图更加直观；</a:t>
            </a:r>
            <a:endParaRPr lang="zh-CN" altLang="en-US" sz="1350">
              <a:sym typeface="+mn-ea"/>
            </a:endParaRPr>
          </a:p>
        </p:txBody>
      </p:sp>
      <p:sp>
        <p:nvSpPr>
          <p:cNvPr id="6" name="TextBox 18"/>
          <p:cNvSpPr txBox="1"/>
          <p:nvPr/>
        </p:nvSpPr>
        <p:spPr>
          <a:xfrm>
            <a:off x="103657" y="-38420"/>
            <a:ext cx="2968406"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多维揭示</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1"/>
            </p:custDataLst>
          </p:nvPr>
        </p:nvPicPr>
        <p:blipFill>
          <a:blip r:embed="rId2"/>
          <a:stretch>
            <a:fillRect/>
          </a:stretch>
        </p:blipFill>
        <p:spPr>
          <a:xfrm>
            <a:off x="812800" y="1305560"/>
            <a:ext cx="6110605" cy="317055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1351915" y="1233170"/>
            <a:ext cx="3801110" cy="285305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1152525" y="1085215"/>
            <a:ext cx="6839585" cy="3874135"/>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961390" y="1197610"/>
            <a:ext cx="7790180" cy="3599815"/>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2194560" y="617855"/>
            <a:ext cx="6779895" cy="3690620"/>
          </a:xfrm>
          <a:prstGeom prst="rect">
            <a:avLst/>
          </a:prstGeom>
        </p:spPr>
      </p:pic>
      <p:sp>
        <p:nvSpPr>
          <p:cNvPr id="20" name="矩形 19"/>
          <p:cNvSpPr/>
          <p:nvPr/>
        </p:nvSpPr>
        <p:spPr>
          <a:xfrm>
            <a:off x="297180" y="739140"/>
            <a:ext cx="1684655" cy="3448685"/>
          </a:xfrm>
          <a:prstGeom prst="rect">
            <a:avLst/>
          </a:prstGeom>
        </p:spPr>
        <p:txBody>
          <a:bodyPr wrap="square" lIns="91426" tIns="45713" rIns="91426" bIns="45713">
            <a:noAutofit/>
          </a:bodyPr>
          <a:lstStyle/>
          <a:p>
            <a:pPr defTabSz="685800">
              <a:lnSpc>
                <a:spcPct val="130000"/>
              </a:lnSpc>
            </a:pPr>
            <a:r>
              <a:rPr lang="zh-CN" altLang="en-US" sz="1500" b="1" kern="0" dirty="0">
                <a:solidFill>
                  <a:srgbClr val="0070C0"/>
                </a:solidFill>
                <a:latin typeface="黑体" panose="02010609060101010101" pitchFamily="49" charset="-122"/>
                <a:ea typeface="黑体" panose="02010609060101010101" pitchFamily="49" charset="-122"/>
              </a:rPr>
              <a:t>相关推荐</a:t>
            </a:r>
            <a:endParaRPr lang="en-US" altLang="zh-CN" sz="1500" kern="0" dirty="0">
              <a:solidFill>
                <a:srgbClr val="1F1F1F"/>
              </a:solidFill>
              <a:latin typeface="黑体" panose="02010609060101010101" pitchFamily="49" charset="-122"/>
              <a:ea typeface="黑体" panose="02010609060101010101" pitchFamily="49" charset="-122"/>
            </a:endParaRPr>
          </a:p>
          <a:p>
            <a:pPr>
              <a:lnSpc>
                <a:spcPct val="150000"/>
              </a:lnSpc>
            </a:pPr>
            <a:endParaRPr lang="zh-CN" altLang="en-US" sz="1500" kern="0" dirty="0">
              <a:solidFill>
                <a:srgbClr val="1F1F1F"/>
              </a:solidFill>
              <a:latin typeface="黑体" panose="02010609060101010101" pitchFamily="49" charset="-122"/>
              <a:ea typeface="黑体" panose="02010609060101010101" pitchFamily="49" charset="-122"/>
            </a:endParaRPr>
          </a:p>
          <a:p>
            <a:pPr algn="just">
              <a:lnSpc>
                <a:spcPct val="150000"/>
              </a:lnSpc>
            </a:pPr>
            <a:r>
              <a:rPr lang="zh-CN" altLang="en-US" sz="1400" kern="0" dirty="0">
                <a:solidFill>
                  <a:srgbClr val="1F1F1F"/>
                </a:solidFill>
                <a:latin typeface="黑体" panose="02010609060101010101" pitchFamily="49" charset="-122"/>
                <a:ea typeface="黑体" panose="02010609060101010101" pitchFamily="49" charset="-122"/>
              </a:rPr>
              <a:t>文献详情</a:t>
            </a:r>
            <a:r>
              <a:rPr lang="zh-CN" altLang="en-US" sz="1400" kern="0" dirty="0" smtClean="0">
                <a:solidFill>
                  <a:srgbClr val="1F1F1F"/>
                </a:solidFill>
                <a:latin typeface="黑体" panose="02010609060101010101" pitchFamily="49" charset="-122"/>
                <a:ea typeface="黑体" panose="02010609060101010101" pitchFamily="49" charset="-122"/>
              </a:rPr>
              <a:t>页还提供了更多维度的揭示，比如</a:t>
            </a:r>
            <a:r>
              <a:rPr lang="zh-CN" altLang="en-US" sz="1400" kern="0" dirty="0">
                <a:solidFill>
                  <a:srgbClr val="FF0000"/>
                </a:solidFill>
                <a:latin typeface="黑体" panose="02010609060101010101" pitchFamily="49" charset="-122"/>
                <a:ea typeface="黑体" panose="02010609060101010101" pitchFamily="49" charset="-122"/>
              </a:rPr>
              <a:t>相关文献、相关主题、相关学者、相关机构</a:t>
            </a:r>
            <a:r>
              <a:rPr lang="zh-CN" altLang="en-US" sz="1400" kern="0" dirty="0">
                <a:solidFill>
                  <a:srgbClr val="1F1F1F"/>
                </a:solidFill>
                <a:latin typeface="黑体" panose="02010609060101010101" pitchFamily="49" charset="-122"/>
                <a:ea typeface="黑体" panose="02010609060101010101" pitchFamily="49" charset="-122"/>
              </a:rPr>
              <a:t>信息，点击后也能够跳转知识脉络页，进行知识跟踪。</a:t>
            </a:r>
            <a:endParaRPr lang="zh-CN" altLang="en-US" sz="1400" kern="0" dirty="0">
              <a:solidFill>
                <a:srgbClr val="1F1F1F"/>
              </a:solidFill>
              <a:latin typeface="黑体" panose="02010609060101010101" pitchFamily="49" charset="-122"/>
              <a:ea typeface="黑体" panose="02010609060101010101" pitchFamily="49" charset="-122"/>
            </a:endParaRPr>
          </a:p>
        </p:txBody>
      </p:sp>
      <p:sp>
        <p:nvSpPr>
          <p:cNvPr id="6" name="TextBox 18"/>
          <p:cNvSpPr txBox="1"/>
          <p:nvPr/>
        </p:nvSpPr>
        <p:spPr>
          <a:xfrm>
            <a:off x="103657" y="-38420"/>
            <a:ext cx="2968406"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多维揭示</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2232660" y="617855"/>
            <a:ext cx="6696075" cy="3751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276860" y="654685"/>
            <a:ext cx="1925320" cy="2764790"/>
          </a:xfrm>
          <a:prstGeom prst="rect">
            <a:avLst/>
          </a:prstGeom>
        </p:spPr>
        <p:txBody>
          <a:bodyPr wrap="square" lIns="91426" tIns="45713" rIns="91426" bIns="45713">
            <a:noAutofit/>
          </a:bodyPr>
          <a:lstStyle/>
          <a:p>
            <a:pPr>
              <a:lnSpc>
                <a:spcPct val="150000"/>
              </a:lnSpc>
            </a:pPr>
            <a:r>
              <a:rPr lang="zh-CN" altLang="en-US" sz="1500" b="1" kern="0" dirty="0">
                <a:solidFill>
                  <a:srgbClr val="0070C0"/>
                </a:solidFill>
                <a:latin typeface="黑体" panose="02010609060101010101" pitchFamily="49" charset="-122"/>
                <a:ea typeface="黑体" panose="02010609060101010101" pitchFamily="49" charset="-122"/>
              </a:rPr>
              <a:t>知识脉络分析</a:t>
            </a:r>
            <a:endParaRPr lang="zh-CN" altLang="en-US" sz="1500" b="1" kern="0" dirty="0">
              <a:solidFill>
                <a:srgbClr val="0070C0"/>
              </a:solidFill>
              <a:latin typeface="黑体" panose="02010609060101010101" pitchFamily="49" charset="-122"/>
              <a:ea typeface="黑体" panose="02010609060101010101" pitchFamily="49" charset="-122"/>
            </a:endParaRPr>
          </a:p>
          <a:p>
            <a:pPr>
              <a:lnSpc>
                <a:spcPct val="150000"/>
              </a:lnSpc>
            </a:pPr>
            <a:endParaRPr lang="zh-CN" altLang="en-US" sz="1400" kern="0" dirty="0">
              <a:solidFill>
                <a:srgbClr val="1F1F1F"/>
              </a:solidFill>
              <a:latin typeface="黑体" panose="02010609060101010101" pitchFamily="49" charset="-122"/>
              <a:ea typeface="黑体" panose="02010609060101010101" pitchFamily="49" charset="-122"/>
            </a:endParaRPr>
          </a:p>
          <a:p>
            <a:pPr>
              <a:lnSpc>
                <a:spcPct val="150000"/>
              </a:lnSpc>
            </a:pPr>
            <a:endParaRPr lang="zh-CN" altLang="en-US" sz="1400" kern="0" dirty="0">
              <a:solidFill>
                <a:srgbClr val="1F1F1F"/>
              </a:solidFill>
              <a:latin typeface="黑体" panose="02010609060101010101" pitchFamily="49" charset="-122"/>
              <a:ea typeface="黑体" panose="02010609060101010101" pitchFamily="49" charset="-122"/>
            </a:endParaRPr>
          </a:p>
          <a:p>
            <a:pPr>
              <a:lnSpc>
                <a:spcPct val="150000"/>
              </a:lnSpc>
            </a:pPr>
            <a:r>
              <a:rPr lang="zh-CN" altLang="en-US" sz="1400" kern="0" dirty="0">
                <a:solidFill>
                  <a:srgbClr val="1F1F1F"/>
                </a:solidFill>
                <a:latin typeface="黑体" panose="02010609060101010101" pitchFamily="49" charset="-122"/>
                <a:ea typeface="黑体" panose="02010609060101010101" pitchFamily="49" charset="-122"/>
              </a:rPr>
              <a:t>点击详情页中</a:t>
            </a:r>
            <a:r>
              <a:rPr lang="zh-CN" altLang="en-US" sz="1400" kern="0" dirty="0">
                <a:solidFill>
                  <a:srgbClr val="FF0000"/>
                </a:solidFill>
                <a:latin typeface="黑体" panose="02010609060101010101" pitchFamily="49" charset="-122"/>
                <a:ea typeface="黑体" panose="02010609060101010101" pitchFamily="49" charset="-122"/>
              </a:rPr>
              <a:t>作者、作者单位、关键词</a:t>
            </a:r>
            <a:r>
              <a:rPr lang="zh-CN" altLang="en-US" sz="1400" kern="0" dirty="0">
                <a:solidFill>
                  <a:srgbClr val="1F1F1F"/>
                </a:solidFill>
                <a:latin typeface="黑体" panose="02010609060101010101" pitchFamily="49" charset="-122"/>
                <a:ea typeface="黑体" panose="02010609060101010101" pitchFamily="49" charset="-122"/>
              </a:rPr>
              <a:t>等信息，可以跳转到相应的知识脉络页。</a:t>
            </a:r>
            <a:endParaRPr lang="zh-CN" altLang="en-US" sz="1400" kern="0" dirty="0">
              <a:solidFill>
                <a:srgbClr val="1F1F1F"/>
              </a:solidFill>
              <a:latin typeface="黑体" panose="02010609060101010101" pitchFamily="49" charset="-122"/>
              <a:ea typeface="黑体" panose="02010609060101010101" pitchFamily="49" charset="-122"/>
            </a:endParaRPr>
          </a:p>
          <a:p>
            <a:pPr>
              <a:lnSpc>
                <a:spcPct val="150000"/>
              </a:lnSpc>
            </a:pPr>
            <a:endParaRPr lang="zh-CN" altLang="en-US" sz="1400" kern="0" dirty="0">
              <a:solidFill>
                <a:srgbClr val="1F1F1F"/>
              </a:solidFill>
              <a:latin typeface="黑体" panose="02010609060101010101" pitchFamily="49" charset="-122"/>
              <a:ea typeface="黑体" panose="02010609060101010101" pitchFamily="49" charset="-122"/>
            </a:endParaRPr>
          </a:p>
        </p:txBody>
      </p:sp>
      <p:sp>
        <p:nvSpPr>
          <p:cNvPr id="6" name="TextBox 18"/>
          <p:cNvSpPr txBox="1"/>
          <p:nvPr/>
        </p:nvSpPr>
        <p:spPr>
          <a:xfrm>
            <a:off x="103657" y="-38420"/>
            <a:ext cx="2968406"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多维揭示</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2053590" y="728345"/>
            <a:ext cx="5238750" cy="3467100"/>
          </a:xfrm>
          <a:prstGeom prst="rect">
            <a:avLst/>
          </a:prstGeom>
        </p:spPr>
      </p:pic>
      <p:pic>
        <p:nvPicPr>
          <p:cNvPr id="4" name="图片 3"/>
          <p:cNvPicPr>
            <a:picLocks noChangeAspect="1"/>
          </p:cNvPicPr>
          <p:nvPr/>
        </p:nvPicPr>
        <p:blipFill>
          <a:blip r:embed="rId2"/>
          <a:stretch>
            <a:fillRect/>
          </a:stretch>
        </p:blipFill>
        <p:spPr>
          <a:xfrm>
            <a:off x="3207385" y="1679575"/>
            <a:ext cx="5678170" cy="3107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297180" y="704850"/>
            <a:ext cx="2030095" cy="3540760"/>
          </a:xfrm>
          <a:prstGeom prst="rect">
            <a:avLst/>
          </a:prstGeom>
        </p:spPr>
        <p:txBody>
          <a:bodyPr wrap="square" lIns="91426" tIns="45713" rIns="91426" bIns="45713">
            <a:noAutofit/>
          </a:bodyPr>
          <a:lstStyle/>
          <a:p>
            <a:pPr defTabSz="685800">
              <a:lnSpc>
                <a:spcPct val="130000"/>
              </a:lnSpc>
            </a:pPr>
            <a:r>
              <a:rPr lang="zh-CN" altLang="en-US" sz="1500" b="1" kern="0" dirty="0">
                <a:solidFill>
                  <a:srgbClr val="0070C0"/>
                </a:solidFill>
                <a:latin typeface="黑体" panose="02010609060101010101" pitchFamily="49" charset="-122"/>
                <a:ea typeface="黑体" panose="02010609060101010101" pitchFamily="49" charset="-122"/>
              </a:rPr>
              <a:t>全文获取方式</a:t>
            </a:r>
            <a:endParaRPr lang="en-US" altLang="zh-CN" sz="1500" kern="0" dirty="0">
              <a:solidFill>
                <a:srgbClr val="1F1F1F"/>
              </a:solidFill>
              <a:latin typeface="黑体" panose="02010609060101010101" pitchFamily="49" charset="-122"/>
              <a:ea typeface="黑体" panose="02010609060101010101" pitchFamily="49" charset="-122"/>
            </a:endParaRPr>
          </a:p>
          <a:p>
            <a:pPr>
              <a:lnSpc>
                <a:spcPct val="150000"/>
              </a:lnSpc>
            </a:pPr>
            <a:endParaRPr lang="zh-CN" altLang="en-US" sz="1500" kern="0" dirty="0">
              <a:solidFill>
                <a:srgbClr val="1F1F1F"/>
              </a:solidFill>
              <a:latin typeface="黑体" panose="02010609060101010101" pitchFamily="49" charset="-122"/>
              <a:ea typeface="黑体" panose="02010609060101010101" pitchFamily="49" charset="-122"/>
            </a:endParaRPr>
          </a:p>
          <a:p>
            <a:pPr>
              <a:lnSpc>
                <a:spcPct val="150000"/>
              </a:lnSpc>
            </a:pPr>
            <a:endParaRPr lang="zh-CN" altLang="en-US" sz="1500" kern="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1500" kern="0" dirty="0">
                <a:solidFill>
                  <a:srgbClr val="FF0000"/>
                </a:solidFill>
                <a:latin typeface="黑体" panose="02010609060101010101" pitchFamily="49" charset="-122"/>
                <a:ea typeface="黑体" panose="02010609060101010101" pitchFamily="49" charset="-122"/>
              </a:rPr>
              <a:t>在线阅读</a:t>
            </a:r>
            <a:r>
              <a:rPr lang="en-US" altLang="zh-CN" sz="1500" kern="0" dirty="0">
                <a:solidFill>
                  <a:srgbClr val="FF0000"/>
                </a:solidFill>
                <a:latin typeface="黑体" panose="02010609060101010101" pitchFamily="49" charset="-122"/>
                <a:ea typeface="黑体" panose="02010609060101010101" pitchFamily="49" charset="-122"/>
              </a:rPr>
              <a:t>/</a:t>
            </a:r>
            <a:r>
              <a:rPr lang="zh-CN" altLang="en-US" sz="1500" kern="0" dirty="0">
                <a:solidFill>
                  <a:srgbClr val="FF0000"/>
                </a:solidFill>
                <a:latin typeface="黑体" panose="02010609060101010101" pitchFamily="49" charset="-122"/>
                <a:ea typeface="黑体" panose="02010609060101010101" pitchFamily="49" charset="-122"/>
              </a:rPr>
              <a:t>下载</a:t>
            </a:r>
            <a:endParaRPr lang="en-US" altLang="zh-CN" sz="1500" kern="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500" kern="0" dirty="0">
                <a:solidFill>
                  <a:srgbClr val="FF0000"/>
                </a:solidFill>
                <a:latin typeface="黑体" panose="02010609060101010101" pitchFamily="49" charset="-122"/>
                <a:ea typeface="黑体" panose="02010609060101010101" pitchFamily="49" charset="-122"/>
              </a:rPr>
              <a:t>原文传递</a:t>
            </a:r>
            <a:endParaRPr lang="en-US" altLang="zh-CN" sz="1500" kern="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500" kern="0" dirty="0">
                <a:solidFill>
                  <a:srgbClr val="FF0000"/>
                </a:solidFill>
                <a:latin typeface="黑体" panose="02010609060101010101" pitchFamily="49" charset="-122"/>
                <a:ea typeface="黑体" panose="02010609060101010101" pitchFamily="49" charset="-122"/>
              </a:rPr>
              <a:t>全文直达</a:t>
            </a:r>
            <a:endParaRPr lang="en-US" altLang="zh-CN" sz="1500" kern="0" dirty="0">
              <a:solidFill>
                <a:schemeClr val="tx1"/>
              </a:solidFill>
              <a:latin typeface="黑体" panose="02010609060101010101" pitchFamily="49" charset="-122"/>
              <a:ea typeface="黑体" panose="02010609060101010101" pitchFamily="49" charset="-122"/>
            </a:endParaRPr>
          </a:p>
          <a:p>
            <a:pPr>
              <a:lnSpc>
                <a:spcPct val="150000"/>
              </a:lnSpc>
            </a:pPr>
            <a:r>
              <a:rPr lang="zh-CN" altLang="en-US" sz="1500" kern="0" dirty="0">
                <a:solidFill>
                  <a:srgbClr val="FF0000"/>
                </a:solidFill>
                <a:latin typeface="黑体" panose="02010609060101010101" pitchFamily="49" charset="-122"/>
                <a:ea typeface="黑体" panose="02010609060101010101" pitchFamily="49" charset="-122"/>
              </a:rPr>
              <a:t>网络来源</a:t>
            </a:r>
            <a:endParaRPr lang="zh-CN" altLang="en-US" sz="1500" kern="0" dirty="0">
              <a:solidFill>
                <a:schemeClr val="tx1"/>
              </a:solidFill>
              <a:latin typeface="黑体" panose="02010609060101010101" pitchFamily="49" charset="-122"/>
              <a:ea typeface="黑体" panose="02010609060101010101" pitchFamily="49" charset="-122"/>
            </a:endParaRPr>
          </a:p>
        </p:txBody>
      </p:sp>
      <p:sp>
        <p:nvSpPr>
          <p:cNvPr id="6" name="TextBox 18"/>
          <p:cNvSpPr txBox="1"/>
          <p:nvPr/>
        </p:nvSpPr>
        <p:spPr>
          <a:xfrm>
            <a:off x="103657" y="-38420"/>
            <a:ext cx="2968406"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保障获取</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2" name="图片 15"/>
          <p:cNvPicPr>
            <a:picLocks noChangeAspect="1"/>
          </p:cNvPicPr>
          <p:nvPr>
            <p:custDataLst>
              <p:tags r:id="rId1"/>
            </p:custDataLst>
          </p:nvPr>
        </p:nvPicPr>
        <p:blipFill>
          <a:blip r:embed="rId2"/>
          <a:stretch>
            <a:fillRect/>
          </a:stretch>
        </p:blipFill>
        <p:spPr>
          <a:xfrm>
            <a:off x="2531110" y="783590"/>
            <a:ext cx="6129655" cy="854075"/>
          </a:xfrm>
          <a:prstGeom prst="rect">
            <a:avLst/>
          </a:prstGeom>
          <a:noFill/>
          <a:ln>
            <a:solidFill>
              <a:schemeClr val="tx1"/>
            </a:solidFill>
          </a:ln>
        </p:spPr>
      </p:pic>
      <p:pic>
        <p:nvPicPr>
          <p:cNvPr id="56" name="图片 18"/>
          <p:cNvPicPr>
            <a:picLocks noChangeAspect="1"/>
          </p:cNvPicPr>
          <p:nvPr>
            <p:custDataLst>
              <p:tags r:id="rId3"/>
            </p:custDataLst>
          </p:nvPr>
        </p:nvPicPr>
        <p:blipFill>
          <a:blip r:embed="rId4"/>
          <a:stretch>
            <a:fillRect/>
          </a:stretch>
        </p:blipFill>
        <p:spPr>
          <a:xfrm>
            <a:off x="2533015" y="1830705"/>
            <a:ext cx="6128385" cy="835025"/>
          </a:xfrm>
          <a:prstGeom prst="rect">
            <a:avLst/>
          </a:prstGeom>
          <a:noFill/>
          <a:ln>
            <a:solidFill>
              <a:schemeClr val="tx1"/>
            </a:solidFill>
          </a:ln>
        </p:spPr>
      </p:pic>
      <p:pic>
        <p:nvPicPr>
          <p:cNvPr id="63" name="图片 20"/>
          <p:cNvPicPr>
            <a:picLocks noChangeAspect="1"/>
          </p:cNvPicPr>
          <p:nvPr>
            <p:custDataLst>
              <p:tags r:id="rId5"/>
            </p:custDataLst>
          </p:nvPr>
        </p:nvPicPr>
        <p:blipFill>
          <a:blip r:embed="rId6"/>
          <a:stretch>
            <a:fillRect/>
          </a:stretch>
        </p:blipFill>
        <p:spPr>
          <a:xfrm>
            <a:off x="2551430" y="3931285"/>
            <a:ext cx="6110605" cy="951230"/>
          </a:xfrm>
          <a:prstGeom prst="rect">
            <a:avLst/>
          </a:prstGeom>
          <a:noFill/>
          <a:ln>
            <a:solidFill>
              <a:schemeClr val="tx1"/>
            </a:solidFill>
          </a:ln>
        </p:spPr>
      </p:pic>
      <p:pic>
        <p:nvPicPr>
          <p:cNvPr id="129" name="图片 44"/>
          <p:cNvPicPr>
            <a:picLocks noChangeAspect="1"/>
          </p:cNvPicPr>
          <p:nvPr>
            <p:custDataLst>
              <p:tags r:id="rId7"/>
            </p:custDataLst>
          </p:nvPr>
        </p:nvPicPr>
        <p:blipFill>
          <a:blip r:embed="rId8"/>
          <a:stretch>
            <a:fillRect/>
          </a:stretch>
        </p:blipFill>
        <p:spPr>
          <a:xfrm>
            <a:off x="2531110" y="2771775"/>
            <a:ext cx="6129020" cy="1053465"/>
          </a:xfrm>
          <a:prstGeom prst="rect">
            <a:avLst/>
          </a:prstGeom>
          <a:noFill/>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297179" y="562610"/>
            <a:ext cx="3227705" cy="3603625"/>
          </a:xfrm>
          <a:prstGeom prst="rect">
            <a:avLst/>
          </a:prstGeom>
        </p:spPr>
        <p:txBody>
          <a:bodyPr wrap="square" lIns="91426" tIns="45713" rIns="91426" bIns="45713">
            <a:noAutofit/>
          </a:bodyPr>
          <a:lstStyle/>
          <a:p>
            <a:pPr>
              <a:lnSpc>
                <a:spcPct val="150000"/>
              </a:lnSpc>
            </a:pPr>
            <a:r>
              <a:rPr lang="zh-CN" altLang="en-US" sz="1500" b="1" kern="0" dirty="0">
                <a:solidFill>
                  <a:srgbClr val="0070C0"/>
                </a:solidFill>
                <a:latin typeface="黑体" panose="02010609060101010101" pitchFamily="49" charset="-122"/>
                <a:ea typeface="黑体" panose="02010609060101010101" pitchFamily="49" charset="-122"/>
              </a:rPr>
              <a:t>导出功能</a:t>
            </a:r>
            <a:endParaRPr lang="zh-CN" altLang="en-US" sz="1400" kern="0" dirty="0">
              <a:solidFill>
                <a:srgbClr val="1F1F1F"/>
              </a:solidFill>
              <a:latin typeface="黑体" panose="02010609060101010101" pitchFamily="49" charset="-122"/>
              <a:ea typeface="黑体" panose="02010609060101010101" pitchFamily="49" charset="-122"/>
            </a:endParaRPr>
          </a:p>
          <a:p>
            <a:pPr>
              <a:lnSpc>
                <a:spcPct val="150000"/>
              </a:lnSpc>
            </a:pPr>
            <a:r>
              <a:rPr lang="zh-CN" altLang="zh-CN" sz="1400" dirty="0">
                <a:latin typeface="微软雅黑" panose="020B0503020204020204" charset="-122"/>
                <a:ea typeface="微软雅黑" panose="020B0503020204020204" charset="-122"/>
                <a:cs typeface="Times New Roman" panose="02020603050405020304" pitchFamily="18" charset="0"/>
              </a:rPr>
              <a:t>新增了单篇导出功能，使单篇导出流程更加快捷</a:t>
            </a:r>
            <a:r>
              <a:rPr lang="zh-CN" altLang="zh-CN" sz="1400" dirty="0" smtClean="0">
                <a:latin typeface="微软雅黑" panose="020B0503020204020204" charset="-122"/>
                <a:ea typeface="微软雅黑" panose="020B0503020204020204" charset="-122"/>
                <a:cs typeface="Times New Roman" panose="02020603050405020304" pitchFamily="18" charset="0"/>
              </a:rPr>
              <a:t>；</a:t>
            </a:r>
            <a:endParaRPr lang="en-US" altLang="zh-CN" sz="1400" dirty="0" smtClean="0">
              <a:latin typeface="微软雅黑" panose="020B0503020204020204" charset="-122"/>
              <a:ea typeface="微软雅黑" panose="020B0503020204020204" charset="-122"/>
              <a:cs typeface="Times New Roman" panose="02020603050405020304" pitchFamily="18" charset="0"/>
            </a:endParaRPr>
          </a:p>
          <a:p>
            <a:pPr>
              <a:lnSpc>
                <a:spcPct val="150000"/>
              </a:lnSpc>
            </a:pPr>
            <a:endParaRPr lang="en-US" altLang="zh-CN" sz="1400" dirty="0">
              <a:latin typeface="微软雅黑" panose="020B0503020204020204" charset="-122"/>
              <a:ea typeface="微软雅黑" panose="020B0503020204020204" charset="-122"/>
              <a:cs typeface="Times New Roman" panose="02020603050405020304" pitchFamily="18" charset="0"/>
            </a:endParaRPr>
          </a:p>
          <a:p>
            <a:pPr>
              <a:lnSpc>
                <a:spcPct val="150000"/>
              </a:lnSpc>
            </a:pPr>
            <a:r>
              <a:rPr lang="zh-CN" altLang="zh-CN" sz="1400" dirty="0">
                <a:latin typeface="微软雅黑" panose="020B0503020204020204" charset="-122"/>
                <a:ea typeface="微软雅黑" panose="020B0503020204020204" charset="-122"/>
                <a:cs typeface="Times New Roman" panose="02020603050405020304" pitchFamily="18" charset="0"/>
              </a:rPr>
              <a:t>在批量导出中，强化了个性化编辑功能，支持对导出的文献列表自定义排序，支持对导出格式的自定义编辑与保存。</a:t>
            </a:r>
            <a:endParaRPr lang="zh-CN" altLang="en-US" sz="1400" dirty="0">
              <a:latin typeface="微软雅黑" panose="020B0503020204020204" charset="-122"/>
              <a:ea typeface="微软雅黑" panose="020B0503020204020204" charset="-122"/>
            </a:endParaRPr>
          </a:p>
        </p:txBody>
      </p:sp>
      <p:sp>
        <p:nvSpPr>
          <p:cNvPr id="6" name="TextBox 18"/>
          <p:cNvSpPr txBox="1"/>
          <p:nvPr/>
        </p:nvSpPr>
        <p:spPr>
          <a:xfrm>
            <a:off x="103505" y="-38735"/>
            <a:ext cx="3421380" cy="410845"/>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个性化服务</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7" name="图片 6"/>
          <p:cNvPicPr>
            <a:picLocks noChangeAspect="1"/>
          </p:cNvPicPr>
          <p:nvPr>
            <p:custDataLst>
              <p:tags r:id="rId1"/>
            </p:custDataLst>
          </p:nvPr>
        </p:nvPicPr>
        <p:blipFill>
          <a:blip r:embed="rId2"/>
          <a:stretch>
            <a:fillRect/>
          </a:stretch>
        </p:blipFill>
        <p:spPr>
          <a:xfrm>
            <a:off x="3592618" y="669290"/>
            <a:ext cx="5330825" cy="1367155"/>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254000" y="3229610"/>
            <a:ext cx="3797300" cy="1691640"/>
          </a:xfrm>
          <a:prstGeom prst="rect">
            <a:avLst/>
          </a:prstGeom>
          <a:ln>
            <a:solidFill>
              <a:schemeClr val="accent1"/>
            </a:solidFill>
          </a:ln>
        </p:spPr>
      </p:pic>
      <p:pic>
        <p:nvPicPr>
          <p:cNvPr id="3" name="图片 2"/>
          <p:cNvPicPr>
            <a:picLocks noChangeAspect="1"/>
          </p:cNvPicPr>
          <p:nvPr>
            <p:custDataLst>
              <p:tags r:id="rId5"/>
            </p:custDataLst>
          </p:nvPr>
        </p:nvPicPr>
        <p:blipFill>
          <a:blip r:embed="rId6"/>
          <a:stretch>
            <a:fillRect/>
          </a:stretch>
        </p:blipFill>
        <p:spPr>
          <a:xfrm>
            <a:off x="3943350" y="2101850"/>
            <a:ext cx="4930140" cy="2955290"/>
          </a:xfrm>
          <a:prstGeom prst="rect">
            <a:avLst/>
          </a:prstGeom>
          <a:ln>
            <a:solidFill>
              <a:schemeClr val="accent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297180" y="704850"/>
            <a:ext cx="3114040" cy="810260"/>
          </a:xfrm>
          <a:prstGeom prst="rect">
            <a:avLst/>
          </a:prstGeom>
        </p:spPr>
        <p:txBody>
          <a:bodyPr wrap="square" lIns="91426" tIns="45713" rIns="91426" bIns="45713">
            <a:noAutofit/>
          </a:bodyPr>
          <a:lstStyle/>
          <a:p>
            <a:pPr defTabSz="685800">
              <a:lnSpc>
                <a:spcPct val="130000"/>
              </a:lnSpc>
            </a:pPr>
            <a:r>
              <a:rPr lang="zh-CN" altLang="en-US" sz="1500" b="1" kern="0" dirty="0">
                <a:solidFill>
                  <a:srgbClr val="0070C0"/>
                </a:solidFill>
                <a:latin typeface="黑体" panose="02010609060101010101" pitchFamily="49" charset="-122"/>
                <a:ea typeface="黑体" panose="02010609060101010101" pitchFamily="49" charset="-122"/>
              </a:rPr>
              <a:t>外文文献保障</a:t>
            </a:r>
            <a:endParaRPr lang="en-US" altLang="zh-CN" sz="1500" kern="0" dirty="0">
              <a:solidFill>
                <a:srgbClr val="1F1F1F"/>
              </a:solidFill>
              <a:latin typeface="黑体" panose="02010609060101010101" pitchFamily="49" charset="-122"/>
              <a:ea typeface="黑体" panose="02010609060101010101" pitchFamily="49" charset="-122"/>
            </a:endParaRPr>
          </a:p>
          <a:p>
            <a:pPr>
              <a:lnSpc>
                <a:spcPct val="150000"/>
              </a:lnSpc>
            </a:pPr>
            <a:r>
              <a:rPr lang="zh-CN" altLang="en-US" sz="1500" kern="0" dirty="0">
                <a:solidFill>
                  <a:srgbClr val="1F1F1F"/>
                </a:solidFill>
                <a:latin typeface="黑体" panose="02010609060101010101" pitchFamily="49" charset="-122"/>
                <a:ea typeface="黑体" panose="02010609060101010101" pitchFamily="49" charset="-122"/>
                <a:sym typeface="+mn-ea"/>
              </a:rPr>
              <a:t>小万想查看丰富的外文文献</a:t>
            </a:r>
            <a:endParaRPr lang="zh-CN" altLang="en-US" sz="1500" kern="0" dirty="0">
              <a:solidFill>
                <a:srgbClr val="1F1F1F"/>
              </a:solidFill>
              <a:latin typeface="黑体" panose="02010609060101010101" pitchFamily="49" charset="-122"/>
              <a:ea typeface="黑体" panose="02010609060101010101" pitchFamily="49" charset="-122"/>
              <a:sym typeface="+mn-ea"/>
            </a:endParaRPr>
          </a:p>
        </p:txBody>
      </p:sp>
      <p:sp>
        <p:nvSpPr>
          <p:cNvPr id="6" name="TextBox 18"/>
          <p:cNvSpPr txBox="1"/>
          <p:nvPr/>
        </p:nvSpPr>
        <p:spPr>
          <a:xfrm>
            <a:off x="103657" y="-38420"/>
            <a:ext cx="2968406"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亮点功能</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保障获取</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1942465" y="1515110"/>
            <a:ext cx="5258435" cy="2980055"/>
          </a:xfrm>
          <a:prstGeom prst="rect">
            <a:avLst/>
          </a:prstGeom>
        </p:spPr>
      </p:pic>
      <p:sp>
        <p:nvSpPr>
          <p:cNvPr id="4" name="文本框 3"/>
          <p:cNvSpPr txBox="1"/>
          <p:nvPr/>
        </p:nvSpPr>
        <p:spPr>
          <a:xfrm>
            <a:off x="2801620" y="4595495"/>
            <a:ext cx="3540125" cy="368300"/>
          </a:xfrm>
          <a:prstGeom prst="rect">
            <a:avLst/>
          </a:prstGeom>
          <a:noFill/>
        </p:spPr>
        <p:txBody>
          <a:bodyPr wrap="square" rtlCol="0" anchor="t">
            <a:spAutoFit/>
          </a:bodyPr>
          <a:lstStyle/>
          <a:p>
            <a:r>
              <a:rPr lang="zh-CN" altLang="en-US"/>
              <a:t>https://for.wanfangdata.com.cn/</a:t>
            </a:r>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tx1"/>
                </a:solidFill>
                <a:latin typeface="黑体" panose="02010609060101010101" pitchFamily="49" charset="-122"/>
                <a:ea typeface="黑体" panose="02010609060101010101" pitchFamily="49" charset="-122"/>
              </a:rPr>
              <a:t>外文文献保障</a:t>
            </a:r>
            <a:r>
              <a:rPr lang="en-US" altLang="zh-CN" sz="1600" b="1" kern="0" dirty="0">
                <a:solidFill>
                  <a:schemeClr val="tx1"/>
                </a:solidFill>
                <a:latin typeface="黑体" panose="02010609060101010101" pitchFamily="49" charset="-122"/>
                <a:ea typeface="黑体" panose="02010609060101010101" pitchFamily="49" charset="-122"/>
              </a:rPr>
              <a:t>-</a:t>
            </a:r>
            <a:r>
              <a:rPr lang="zh-CN" altLang="en-US" sz="1600" b="1" kern="0" dirty="0">
                <a:solidFill>
                  <a:schemeClr val="tx1"/>
                </a:solidFill>
                <a:latin typeface="黑体" panose="02010609060101010101" pitchFamily="49" charset="-122"/>
                <a:ea typeface="黑体" panose="02010609060101010101" pitchFamily="49" charset="-122"/>
              </a:rPr>
              <a:t>资源介绍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429785" y="661054"/>
            <a:ext cx="8324748" cy="363479"/>
          </a:xfrm>
          <a:prstGeom prst="rect">
            <a:avLst/>
          </a:prstGeom>
        </p:spPr>
        <p:txBody>
          <a:bodyPr wrap="square" lIns="121901" tIns="60951" rIns="121901" bIns="60951">
            <a:spAutoFit/>
          </a:bodyPr>
          <a:lstStyle/>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外文文献保障平台包含外文期刊、外文学位、外文会议、外文科技报告、外文专利五类资源。</a:t>
            </a:r>
            <a:endParaRPr lang="zh-CN" altLang="zh-CN" sz="1400" kern="0" dirty="0">
              <a:solidFill>
                <a:srgbClr val="1F1F1F"/>
              </a:solidFill>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292735" y="1024255"/>
            <a:ext cx="8599170" cy="4119880"/>
          </a:xfrm>
          <a:prstGeom prst="rect">
            <a:avLst/>
          </a:prstGeom>
        </p:spPr>
      </p:pic>
      <p:sp>
        <p:nvSpPr>
          <p:cNvPr id="4" name="矩形 3"/>
          <p:cNvSpPr/>
          <p:nvPr/>
        </p:nvSpPr>
        <p:spPr>
          <a:xfrm>
            <a:off x="1690370" y="3033395"/>
            <a:ext cx="6395720" cy="564515"/>
          </a:xfrm>
          <a:prstGeom prst="rect">
            <a:avLst/>
          </a:prstGeom>
          <a:noFill/>
          <a:ln w="19050">
            <a:solidFill>
              <a:srgbClr val="FF0000"/>
            </a:solidFill>
          </a:ln>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资源介绍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446719" y="1056024"/>
            <a:ext cx="8324748" cy="958850"/>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平台收录了世界各国出版的近</a:t>
            </a:r>
            <a:r>
              <a:rPr lang="en-US" altLang="zh-CN" sz="1400" kern="0" dirty="0">
                <a:solidFill>
                  <a:srgbClr val="FE6500"/>
                </a:solidFill>
                <a:latin typeface="黑体" panose="02010609060101010101" pitchFamily="49" charset="-122"/>
                <a:ea typeface="黑体" panose="02010609060101010101" pitchFamily="49" charset="-122"/>
              </a:rPr>
              <a:t>5</a:t>
            </a:r>
            <a:r>
              <a:rPr lang="zh-CN" altLang="zh-CN" sz="1400" kern="0" dirty="0">
                <a:solidFill>
                  <a:srgbClr val="FE6500"/>
                </a:solidFill>
                <a:latin typeface="黑体" panose="02010609060101010101" pitchFamily="49" charset="-122"/>
                <a:ea typeface="黑体" panose="02010609060101010101" pitchFamily="49" charset="-122"/>
              </a:rPr>
              <a:t>万</a:t>
            </a:r>
            <a:r>
              <a:rPr lang="zh-CN" altLang="zh-CN" sz="1400" kern="0" dirty="0">
                <a:solidFill>
                  <a:srgbClr val="1F1F1F"/>
                </a:solidFill>
                <a:latin typeface="黑体" panose="02010609060101010101" pitchFamily="49" charset="-122"/>
                <a:ea typeface="黑体" panose="02010609060101010101" pitchFamily="49" charset="-122"/>
              </a:rPr>
              <a:t>种重要外文学术期刊，</a:t>
            </a:r>
            <a:r>
              <a:rPr lang="zh-CN" altLang="en-US" sz="1400" kern="0" dirty="0">
                <a:solidFill>
                  <a:srgbClr val="1F1F1F"/>
                </a:solidFill>
                <a:latin typeface="黑体" panose="02010609060101010101" pitchFamily="49" charset="-122"/>
                <a:ea typeface="黑体" panose="02010609060101010101" pitchFamily="49" charset="-122"/>
              </a:rPr>
              <a:t>其中开放获取期刊</a:t>
            </a:r>
            <a:r>
              <a:rPr lang="en-US" altLang="zh-CN" sz="1400" kern="0" dirty="0">
                <a:solidFill>
                  <a:srgbClr val="FE6500"/>
                </a:solidFill>
                <a:latin typeface="黑体" panose="02010609060101010101" pitchFamily="49" charset="-122"/>
                <a:ea typeface="黑体" panose="02010609060101010101" pitchFamily="49" charset="-122"/>
              </a:rPr>
              <a:t>8000</a:t>
            </a:r>
            <a:r>
              <a:rPr lang="zh-CN" altLang="en-US" sz="1400" kern="0" dirty="0">
                <a:solidFill>
                  <a:srgbClr val="1F1F1F"/>
                </a:solidFill>
                <a:latin typeface="黑体" panose="02010609060101010101" pitchFamily="49" charset="-122"/>
                <a:ea typeface="黑体" panose="02010609060101010101" pitchFamily="49" charset="-122"/>
              </a:rPr>
              <a:t>余种。</a:t>
            </a:r>
            <a:r>
              <a:rPr lang="zh-CN" altLang="zh-CN" sz="1400" kern="0" dirty="0">
                <a:solidFill>
                  <a:srgbClr val="1F1F1F"/>
                </a:solidFill>
                <a:latin typeface="黑体" panose="02010609060101010101" pitchFamily="49" charset="-122"/>
                <a:ea typeface="黑体" panose="02010609060101010101" pitchFamily="49" charset="-122"/>
                <a:sym typeface="+mn-ea"/>
              </a:rPr>
              <a:t>包含外文期刊论文</a:t>
            </a:r>
            <a:r>
              <a:rPr lang="en-US" altLang="zh-CN" sz="1400" kern="0" dirty="0">
                <a:solidFill>
                  <a:srgbClr val="FE6500"/>
                </a:solidFill>
                <a:latin typeface="黑体" panose="02010609060101010101" pitchFamily="49" charset="-122"/>
                <a:ea typeface="黑体" panose="02010609060101010101" pitchFamily="49" charset="-122"/>
                <a:sym typeface="+mn-ea"/>
              </a:rPr>
              <a:t>67</a:t>
            </a:r>
            <a:r>
              <a:rPr lang="zh-CN" altLang="zh-CN" sz="1400" kern="0" dirty="0">
                <a:solidFill>
                  <a:srgbClr val="FE6500"/>
                </a:solidFill>
                <a:latin typeface="黑体" panose="02010609060101010101" pitchFamily="49" charset="-122"/>
                <a:ea typeface="黑体" panose="02010609060101010101" pitchFamily="49" charset="-122"/>
                <a:sym typeface="+mn-ea"/>
              </a:rPr>
              <a:t>00万</a:t>
            </a:r>
            <a:r>
              <a:rPr lang="zh-CN" altLang="zh-CN" sz="1400" kern="0" dirty="0">
                <a:solidFill>
                  <a:srgbClr val="1F1F1F"/>
                </a:solidFill>
                <a:latin typeface="黑体" panose="02010609060101010101" pitchFamily="49" charset="-122"/>
                <a:ea typeface="黑体" panose="02010609060101010101" pitchFamily="49" charset="-122"/>
                <a:sym typeface="+mn-ea"/>
              </a:rPr>
              <a:t>余篇。</a:t>
            </a:r>
            <a:r>
              <a:rPr lang="zh-CN" altLang="zh-CN" sz="1400" kern="0" dirty="0">
                <a:solidFill>
                  <a:srgbClr val="1F1F1F"/>
                </a:solidFill>
                <a:latin typeface="黑体" panose="02010609060101010101" pitchFamily="49" charset="-122"/>
                <a:ea typeface="黑体" panose="02010609060101010101" pitchFamily="49" charset="-122"/>
              </a:rPr>
              <a:t>涵盖自然科学、工程技术、医药卫生、农业科学、哲学政法、社会科学、科教文艺等多个学科。</a:t>
            </a:r>
            <a:endParaRPr lang="zh-CN" altLang="zh-CN" sz="1400" kern="0" dirty="0">
              <a:solidFill>
                <a:srgbClr val="1F1F1F"/>
              </a:solidFill>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custDataLst>
              <p:tags r:id="rId1"/>
            </p:custDataLst>
          </p:nvPr>
        </p:nvGraphicFramePr>
        <p:xfrm>
          <a:off x="752475" y="2112010"/>
          <a:ext cx="7639050" cy="2254885"/>
        </p:xfrm>
        <a:graphic>
          <a:graphicData uri="http://schemas.openxmlformats.org/drawingml/2006/table">
            <a:tbl>
              <a:tblPr firstRow="1" firstCol="1" bandRow="1">
                <a:tableStyleId>{5940675A-B579-460E-94D1-54222C63F5DA}</a:tableStyleId>
              </a:tblPr>
              <a:tblGrid>
                <a:gridCol w="1805940"/>
                <a:gridCol w="2658110"/>
                <a:gridCol w="2104390"/>
                <a:gridCol w="1070610"/>
              </a:tblGrid>
              <a:tr h="280035">
                <a:tc>
                  <a:txBody>
                    <a:bodyPr/>
                    <a:lstStyle/>
                    <a:p>
                      <a:pPr marL="0" algn="l" defTabSz="457200" rtl="0" eaLnBrk="1" latinLnBrk="0" hangingPunct="1"/>
                      <a:r>
                        <a:rPr lang="zh-CN" altLang="en-US" sz="1400" b="1" kern="100" dirty="0">
                          <a:solidFill>
                            <a:schemeClr val="tx1"/>
                          </a:solidFill>
                          <a:effectLst/>
                          <a:latin typeface="黑体" panose="02010609060101010101" pitchFamily="49" charset="-122"/>
                          <a:ea typeface="黑体" panose="02010609060101010101" pitchFamily="49" charset="-122"/>
                        </a:rPr>
                        <a:t>数据来源</a:t>
                      </a:r>
                      <a:endParaRPr lang="zh-CN" altLang="en-US" sz="1400" b="1"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数据量</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a:effectLst/>
                          <a:latin typeface="黑体" panose="02010609060101010101" pitchFamily="49" charset="-122"/>
                          <a:ea typeface="黑体" panose="02010609060101010101" pitchFamily="49" charset="-122"/>
                        </a:rPr>
                        <a:t>全文获取方式</a:t>
                      </a:r>
                      <a:endParaRPr lang="zh-CN" sz="1400" b="1"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更新周期</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r>
              <a:tr h="682625">
                <a:tc>
                  <a:txBody>
                    <a:bodyPr/>
                    <a:lstStyle/>
                    <a:p>
                      <a:pPr marL="0" marR="0" lvl="0" indent="0" algn="l" defTabSz="457200" rtl="0" eaLnBrk="1" fontAlgn="auto" latinLnBrk="0" hangingPunct="1">
                        <a:lnSpc>
                          <a:spcPct val="110000"/>
                        </a:lnSpc>
                        <a:spcBef>
                          <a:spcPts val="0"/>
                        </a:spcBef>
                        <a:spcAft>
                          <a:spcPts val="0"/>
                        </a:spcAft>
                        <a:buClrTx/>
                        <a:buSzTx/>
                        <a:buFontTx/>
                        <a:buNone/>
                        <a:defRPr/>
                      </a:pPr>
                      <a:r>
                        <a:rPr lang="zh-CN" altLang="en-US" sz="140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rPr>
                        <a:t>图书馆联盟、馆际互借平台、公益机构等</a:t>
                      </a:r>
                      <a:endParaRPr lang="zh-CN" sz="1400" kern="100" dirty="0">
                        <a:solidFill>
                          <a:schemeClr val="tx1"/>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lnSpc>
                          <a:spcPct val="110000"/>
                        </a:lnSpc>
                      </a:pPr>
                      <a:r>
                        <a:rPr lang="zh-CN" sz="1400" kern="100" dirty="0">
                          <a:effectLst/>
                          <a:latin typeface="黑体" panose="02010609060101010101" pitchFamily="49" charset="-122"/>
                          <a:ea typeface="黑体" panose="02010609060101010101" pitchFamily="49" charset="-122"/>
                        </a:rPr>
                        <a:t>期刊数量：</a:t>
                      </a:r>
                      <a:r>
                        <a:rPr lang="en-US" sz="1400" kern="100" dirty="0">
                          <a:effectLst/>
                          <a:latin typeface="黑体" panose="02010609060101010101" pitchFamily="49" charset="-122"/>
                          <a:ea typeface="黑体" panose="02010609060101010101" pitchFamily="49" charset="-122"/>
                        </a:rPr>
                        <a:t>2.4</a:t>
                      </a:r>
                      <a:r>
                        <a:rPr lang="zh-CN" sz="1400" kern="100" dirty="0">
                          <a:effectLst/>
                          <a:latin typeface="黑体" panose="02010609060101010101" pitchFamily="49" charset="-122"/>
                          <a:ea typeface="黑体" panose="02010609060101010101" pitchFamily="49" charset="-122"/>
                        </a:rPr>
                        <a:t>万</a:t>
                      </a:r>
                      <a:endParaRPr lang="zh-CN" sz="1400" kern="100" dirty="0">
                        <a:effectLst/>
                        <a:latin typeface="黑体" panose="02010609060101010101" pitchFamily="49" charset="-122"/>
                        <a:ea typeface="黑体" panose="02010609060101010101" pitchFamily="49" charset="-122"/>
                      </a:endParaRPr>
                    </a:p>
                    <a:p>
                      <a:pPr algn="l">
                        <a:lnSpc>
                          <a:spcPct val="110000"/>
                        </a:lnSpc>
                      </a:pPr>
                      <a:r>
                        <a:rPr lang="zh-CN" sz="1400" kern="100" dirty="0">
                          <a:effectLst/>
                          <a:latin typeface="黑体" panose="02010609060101010101" pitchFamily="49" charset="-122"/>
                          <a:ea typeface="黑体" panose="02010609060101010101" pitchFamily="49" charset="-122"/>
                        </a:rPr>
                        <a:t>期刊论文：</a:t>
                      </a:r>
                      <a:r>
                        <a:rPr lang="en-US" altLang="zh-CN" sz="1400" kern="100" dirty="0">
                          <a:effectLst/>
                          <a:latin typeface="黑体" panose="02010609060101010101" pitchFamily="49" charset="-122"/>
                          <a:ea typeface="黑体" panose="02010609060101010101" pitchFamily="49" charset="-122"/>
                        </a:rPr>
                        <a:t>51</a:t>
                      </a:r>
                      <a:r>
                        <a:rPr lang="en-US" sz="1400" kern="100" dirty="0">
                          <a:effectLst/>
                          <a:latin typeface="黑体" panose="02010609060101010101" pitchFamily="49" charset="-122"/>
                          <a:ea typeface="黑体" panose="02010609060101010101" pitchFamily="49" charset="-122"/>
                        </a:rPr>
                        <a:t>00</a:t>
                      </a:r>
                      <a:r>
                        <a:rPr lang="zh-CN" sz="1400" kern="100" dirty="0">
                          <a:effectLst/>
                          <a:latin typeface="黑体" panose="02010609060101010101" pitchFamily="49" charset="-122"/>
                          <a:ea typeface="黑体" panose="02010609060101010101" pitchFamily="49" charset="-122"/>
                        </a:rPr>
                        <a:t>万全文，其中补充</a:t>
                      </a:r>
                      <a:r>
                        <a:rPr lang="en-US" sz="1400" kern="100" dirty="0">
                          <a:effectLst/>
                          <a:latin typeface="黑体" panose="02010609060101010101" pitchFamily="49" charset="-122"/>
                          <a:ea typeface="黑体" panose="02010609060101010101" pitchFamily="49" charset="-122"/>
                        </a:rPr>
                        <a:t>OA</a:t>
                      </a:r>
                      <a:r>
                        <a:rPr lang="zh-CN" sz="1400" kern="100" dirty="0">
                          <a:effectLst/>
                          <a:latin typeface="黑体" panose="02010609060101010101" pitchFamily="49" charset="-122"/>
                          <a:ea typeface="黑体" panose="02010609060101010101" pitchFamily="49" charset="-122"/>
                        </a:rPr>
                        <a:t>链接的论文数是 </a:t>
                      </a:r>
                      <a:r>
                        <a:rPr lang="en-US" sz="1400" kern="100" dirty="0">
                          <a:effectLst/>
                          <a:latin typeface="黑体" panose="02010609060101010101" pitchFamily="49" charset="-122"/>
                          <a:ea typeface="黑体" panose="02010609060101010101" pitchFamily="49" charset="-122"/>
                        </a:rPr>
                        <a:t>900</a:t>
                      </a:r>
                      <a:r>
                        <a:rPr lang="zh-CN" sz="1400" kern="100" dirty="0">
                          <a:effectLst/>
                          <a:latin typeface="黑体" panose="02010609060101010101" pitchFamily="49" charset="-122"/>
                          <a:ea typeface="黑体" panose="02010609060101010101" pitchFamily="49" charset="-122"/>
                        </a:rPr>
                        <a:t>万</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lnSpc>
                          <a:spcPct val="110000"/>
                        </a:lnSpc>
                      </a:pPr>
                      <a:r>
                        <a:rPr lang="zh-CN" sz="1400" kern="100" dirty="0">
                          <a:effectLst/>
                          <a:latin typeface="黑体" panose="02010609060101010101" pitchFamily="49" charset="-122"/>
                          <a:ea typeface="黑体" panose="02010609060101010101" pitchFamily="49" charset="-122"/>
                        </a:rPr>
                        <a:t>原文传递；</a:t>
                      </a:r>
                      <a:endParaRPr lang="zh-CN" sz="1400" kern="100" dirty="0">
                        <a:effectLst/>
                        <a:latin typeface="黑体" panose="02010609060101010101" pitchFamily="49" charset="-122"/>
                        <a:ea typeface="黑体" panose="02010609060101010101" pitchFamily="49" charset="-122"/>
                      </a:endParaRPr>
                    </a:p>
                    <a:p>
                      <a:pPr algn="l">
                        <a:lnSpc>
                          <a:spcPct val="110000"/>
                        </a:lnSpc>
                      </a:pPr>
                      <a:r>
                        <a:rPr lang="zh-CN" sz="1400" kern="100" dirty="0">
                          <a:effectLst/>
                          <a:latin typeface="黑体" panose="02010609060101010101" pitchFamily="49" charset="-122"/>
                          <a:ea typeface="黑体" panose="02010609060101010101" pitchFamily="49" charset="-122"/>
                        </a:rPr>
                        <a:t>原文传递</a:t>
                      </a:r>
                      <a:r>
                        <a:rPr lang="en-US" sz="1400" kern="100" dirty="0">
                          <a:effectLst/>
                          <a:latin typeface="黑体" panose="02010609060101010101" pitchFamily="49" charset="-122"/>
                          <a:ea typeface="黑体" panose="02010609060101010101" pitchFamily="49" charset="-122"/>
                        </a:rPr>
                        <a:t>+OA</a:t>
                      </a:r>
                      <a:r>
                        <a:rPr lang="zh-CN" sz="1400" kern="100" dirty="0">
                          <a:effectLst/>
                          <a:latin typeface="黑体" panose="02010609060101010101" pitchFamily="49" charset="-122"/>
                          <a:ea typeface="黑体" panose="02010609060101010101" pitchFamily="49" charset="-122"/>
                        </a:rPr>
                        <a:t>链接</a:t>
                      </a:r>
                      <a:endParaRPr lang="zh-CN" sz="1400" kern="100" dirty="0">
                        <a:effectLst/>
                        <a:latin typeface="黑体" panose="02010609060101010101" pitchFamily="49" charset="-122"/>
                        <a:ea typeface="黑体" panose="02010609060101010101" pitchFamily="49" charset="-122"/>
                      </a:endParaRPr>
                    </a:p>
                    <a:p>
                      <a:pPr algn="l">
                        <a:lnSpc>
                          <a:spcPct val="110000"/>
                        </a:lnSpc>
                      </a:pPr>
                      <a:r>
                        <a:rPr lang="zh-CN" sz="1400" kern="100" dirty="0">
                          <a:effectLst/>
                          <a:latin typeface="黑体" panose="02010609060101010101" pitchFamily="49" charset="-122"/>
                          <a:ea typeface="黑体" panose="02010609060101010101" pitchFamily="49" charset="-122"/>
                        </a:rPr>
                        <a:t>（</a:t>
                      </a:r>
                      <a:r>
                        <a:rPr lang="en-US" sz="1400" kern="100" dirty="0">
                          <a:effectLst/>
                          <a:latin typeface="黑体" panose="02010609060101010101" pitchFamily="49" charset="-122"/>
                          <a:ea typeface="黑体" panose="02010609060101010101" pitchFamily="49" charset="-122"/>
                        </a:rPr>
                        <a:t>3</a:t>
                      </a:r>
                      <a:r>
                        <a:rPr lang="zh-CN" sz="1400" kern="100" dirty="0">
                          <a:effectLst/>
                          <a:latin typeface="黑体" panose="02010609060101010101" pitchFamily="49" charset="-122"/>
                          <a:ea typeface="黑体" panose="02010609060101010101" pitchFamily="49" charset="-122"/>
                        </a:rPr>
                        <a:t>小时左右）</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月度</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552450">
                <a:tc>
                  <a:txBody>
                    <a:bodyPr/>
                    <a:lstStyle/>
                    <a:p>
                      <a:pPr algn="l">
                        <a:lnSpc>
                          <a:spcPct val="110000"/>
                        </a:lnSpc>
                      </a:pPr>
                      <a:r>
                        <a:rPr lang="zh-CN" altLang="en-US" sz="1400" kern="100" dirty="0">
                          <a:effectLst/>
                          <a:latin typeface="黑体" panose="02010609060101010101" pitchFamily="49" charset="-122"/>
                          <a:ea typeface="黑体" panose="02010609060101010101" pitchFamily="49" charset="-122"/>
                        </a:rPr>
                        <a:t>大型出版商、开放获取平台、学协会等</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lnSpc>
                          <a:spcPct val="110000"/>
                        </a:lnSpc>
                      </a:pPr>
                      <a:r>
                        <a:rPr lang="zh-CN" sz="1400" kern="100" dirty="0">
                          <a:effectLst/>
                          <a:latin typeface="黑体" panose="02010609060101010101" pitchFamily="49" charset="-122"/>
                          <a:ea typeface="黑体" panose="02010609060101010101" pitchFamily="49" charset="-122"/>
                        </a:rPr>
                        <a:t>期刊数量：近</a:t>
                      </a:r>
                      <a:r>
                        <a:rPr lang="en-US" sz="1400" kern="100" dirty="0">
                          <a:effectLst/>
                          <a:latin typeface="黑体" panose="02010609060101010101" pitchFamily="49" charset="-122"/>
                          <a:ea typeface="黑体" panose="02010609060101010101" pitchFamily="49" charset="-122"/>
                        </a:rPr>
                        <a:t>2.4</a:t>
                      </a:r>
                      <a:r>
                        <a:rPr lang="zh-CN" sz="1400" kern="100" dirty="0">
                          <a:effectLst/>
                          <a:latin typeface="黑体" panose="02010609060101010101" pitchFamily="49" charset="-122"/>
                          <a:ea typeface="黑体" panose="02010609060101010101" pitchFamily="49" charset="-122"/>
                        </a:rPr>
                        <a:t>万</a:t>
                      </a:r>
                      <a:endParaRPr lang="zh-CN" sz="1400" kern="100" dirty="0">
                        <a:effectLst/>
                        <a:latin typeface="黑体" panose="02010609060101010101" pitchFamily="49" charset="-122"/>
                        <a:ea typeface="黑体" panose="02010609060101010101" pitchFamily="49" charset="-122"/>
                      </a:endParaRPr>
                    </a:p>
                    <a:p>
                      <a:pPr algn="l">
                        <a:lnSpc>
                          <a:spcPct val="110000"/>
                        </a:lnSpc>
                      </a:pPr>
                      <a:r>
                        <a:rPr lang="zh-CN" sz="1400" kern="100" dirty="0">
                          <a:effectLst/>
                          <a:latin typeface="黑体" panose="02010609060101010101" pitchFamily="49" charset="-122"/>
                          <a:ea typeface="黑体" panose="02010609060101010101" pitchFamily="49" charset="-122"/>
                        </a:rPr>
                        <a:t>期刊论文：</a:t>
                      </a:r>
                      <a:r>
                        <a:rPr lang="en-US" sz="1400" kern="100" dirty="0">
                          <a:effectLst/>
                          <a:latin typeface="黑体" panose="02010609060101010101" pitchFamily="49" charset="-122"/>
                          <a:ea typeface="黑体" panose="02010609060101010101" pitchFamily="49" charset="-122"/>
                        </a:rPr>
                        <a:t>1600</a:t>
                      </a:r>
                      <a:r>
                        <a:rPr lang="zh-CN" sz="1400" kern="100" dirty="0">
                          <a:effectLst/>
                          <a:latin typeface="黑体" panose="02010609060101010101" pitchFamily="49" charset="-122"/>
                          <a:ea typeface="黑体" panose="02010609060101010101" pitchFamily="49" charset="-122"/>
                        </a:rPr>
                        <a:t>万</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en-US" sz="1400" kern="100" dirty="0">
                          <a:effectLst/>
                          <a:latin typeface="黑体" panose="02010609060101010101" pitchFamily="49" charset="-122"/>
                          <a:ea typeface="黑体" panose="02010609060101010101" pitchFamily="49" charset="-122"/>
                        </a:rPr>
                        <a:t>OA</a:t>
                      </a:r>
                      <a:r>
                        <a:rPr lang="zh-CN" sz="1400" kern="100" dirty="0">
                          <a:effectLst/>
                          <a:latin typeface="黑体" panose="02010609060101010101" pitchFamily="49" charset="-122"/>
                          <a:ea typeface="黑体" panose="02010609060101010101" pitchFamily="49" charset="-122"/>
                        </a:rPr>
                        <a:t>链接</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月度</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739775">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万方数据</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期刊数量：</a:t>
                      </a:r>
                      <a:r>
                        <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rPr>
                        <a:t>300</a:t>
                      </a: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余种</a:t>
                      </a:r>
                      <a:endPar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期刊论文：</a:t>
                      </a:r>
                      <a:r>
                        <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rPr>
                        <a:t>40</a:t>
                      </a: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余万</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sym typeface="+mn-ea"/>
                        </a:rPr>
                        <a:t>在线阅读</a:t>
                      </a:r>
                      <a:r>
                        <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sym typeface="+mn-ea"/>
                        </a:rPr>
                        <a:t>+</a:t>
                      </a: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sym typeface="+mn-ea"/>
                        </a:rPr>
                        <a:t>下载</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月度</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bl>
          </a:graphicData>
        </a:graphic>
      </p:graphicFrame>
      <p:sp>
        <p:nvSpPr>
          <p:cNvPr id="6" name="矩形 5"/>
          <p:cNvSpPr/>
          <p:nvPr/>
        </p:nvSpPr>
        <p:spPr>
          <a:xfrm>
            <a:off x="3461859" y="4372942"/>
            <a:ext cx="2220281" cy="40316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楷体" panose="02010609060101010101" pitchFamily="49" charset="-122"/>
                <a:ea typeface="楷体" panose="02010609060101010101" pitchFamily="49" charset="-122"/>
              </a:rPr>
              <a:t>表</a:t>
            </a:r>
            <a:r>
              <a:rPr lang="en-US" altLang="zh-CN" sz="1400" kern="0" dirty="0">
                <a:solidFill>
                  <a:srgbClr val="1F1F1F"/>
                </a:solidFill>
                <a:latin typeface="楷体" panose="02010609060101010101" pitchFamily="49" charset="-122"/>
                <a:ea typeface="楷体" panose="02010609060101010101" pitchFamily="49" charset="-122"/>
              </a:rPr>
              <a:t>1 </a:t>
            </a:r>
            <a:r>
              <a:rPr lang="zh-CN" altLang="zh-CN" sz="1400" kern="0" dirty="0">
                <a:solidFill>
                  <a:srgbClr val="1F1F1F"/>
                </a:solidFill>
                <a:latin typeface="楷体" panose="02010609060101010101" pitchFamily="49" charset="-122"/>
                <a:ea typeface="楷体" panose="02010609060101010101" pitchFamily="49" charset="-122"/>
              </a:rPr>
              <a:t>期刊资源收录</a:t>
            </a:r>
            <a:r>
              <a:rPr lang="zh-CN" altLang="en-US" sz="1400" kern="0" dirty="0">
                <a:solidFill>
                  <a:srgbClr val="1F1F1F"/>
                </a:solidFill>
                <a:latin typeface="楷体" panose="02010609060101010101" pitchFamily="49" charset="-122"/>
                <a:ea typeface="楷体" panose="02010609060101010101" pitchFamily="49" charset="-122"/>
              </a:rPr>
              <a:t>情况</a:t>
            </a:r>
            <a:endParaRPr lang="zh-CN" altLang="zh-CN" sz="1400" kern="0" dirty="0">
              <a:solidFill>
                <a:srgbClr val="1F1F1F"/>
              </a:solidFill>
              <a:latin typeface="楷体" panose="02010609060101010101" pitchFamily="49" charset="-122"/>
              <a:ea typeface="楷体" panose="02010609060101010101" pitchFamily="49" charset="-122"/>
            </a:endParaRPr>
          </a:p>
        </p:txBody>
      </p:sp>
      <p:sp>
        <p:nvSpPr>
          <p:cNvPr id="7" name="矩形 6"/>
          <p:cNvSpPr/>
          <p:nvPr/>
        </p:nvSpPr>
        <p:spPr>
          <a:xfrm>
            <a:off x="446719" y="591070"/>
            <a:ext cx="1293849"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外文期刊</a:t>
            </a:r>
            <a:endParaRPr lang="en-US" altLang="zh-CN" b="1" kern="0" dirty="0">
              <a:solidFill>
                <a:srgbClr val="2E72AA"/>
              </a:solidFill>
              <a:latin typeface="黑体" panose="02010609060101010101" pitchFamily="49" charset="-122"/>
              <a:ea typeface="黑体" panose="02010609060101010101" pitchFamily="49"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资源介绍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custDataLst>
              <p:tags r:id="rId1"/>
            </p:custDataLst>
          </p:nvPr>
        </p:nvGraphicFramePr>
        <p:xfrm>
          <a:off x="752403" y="2127561"/>
          <a:ext cx="7639192" cy="1254335"/>
        </p:xfrm>
        <a:graphic>
          <a:graphicData uri="http://schemas.openxmlformats.org/drawingml/2006/table">
            <a:tbl>
              <a:tblPr firstRow="1" firstCol="1" bandRow="1">
                <a:tableStyleId>{5940675A-B579-460E-94D1-54222C63F5DA}</a:tableStyleId>
              </a:tblPr>
              <a:tblGrid>
                <a:gridCol w="2151663"/>
                <a:gridCol w="2312530"/>
                <a:gridCol w="2103984"/>
                <a:gridCol w="1071015"/>
              </a:tblGrid>
              <a:tr h="313584">
                <a:tc>
                  <a:txBody>
                    <a:bodyPr/>
                    <a:lstStyle/>
                    <a:p>
                      <a:pPr marL="0" algn="l" defTabSz="457200" rtl="0" eaLnBrk="1" latinLnBrk="0" hangingPunct="1"/>
                      <a:r>
                        <a:rPr lang="zh-CN" altLang="en-US" sz="1400" b="1" kern="100" dirty="0">
                          <a:solidFill>
                            <a:schemeClr val="tx1"/>
                          </a:solidFill>
                          <a:effectLst/>
                          <a:latin typeface="黑体" panose="02010609060101010101" pitchFamily="49" charset="-122"/>
                          <a:ea typeface="黑体" panose="02010609060101010101" pitchFamily="49" charset="-122"/>
                        </a:rPr>
                        <a:t>数据来源</a:t>
                      </a:r>
                      <a:endParaRPr lang="zh-CN" altLang="en-US" sz="1400" b="1"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solidFill>
                      <a:schemeClr val="accent2">
                        <a:lumMod val="20000"/>
                        <a:lumOff val="80000"/>
                      </a:schemeClr>
                    </a:solidFill>
                  </a:tcPr>
                </a:tc>
                <a:tc>
                  <a:txBody>
                    <a:bodyPr/>
                    <a:lstStyle/>
                    <a:p>
                      <a:pPr marL="0" algn="l" defTabSz="457200" rtl="0" eaLnBrk="1" latinLnBrk="0" hangingPunct="1"/>
                      <a:r>
                        <a:rPr lang="zh-CN" altLang="en-US" sz="1400" b="1" kern="100">
                          <a:solidFill>
                            <a:schemeClr val="tx1"/>
                          </a:solidFill>
                          <a:effectLst/>
                          <a:latin typeface="黑体" panose="02010609060101010101" pitchFamily="49" charset="-122"/>
                          <a:ea typeface="黑体" panose="02010609060101010101" pitchFamily="49" charset="-122"/>
                        </a:rPr>
                        <a:t>数据量</a:t>
                      </a:r>
                      <a:endParaRPr lang="zh-CN" altLang="en-US" sz="1400" b="1" kern="10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solidFill>
                      <a:schemeClr val="accent2">
                        <a:lumMod val="20000"/>
                        <a:lumOff val="80000"/>
                      </a:schemeClr>
                    </a:solidFill>
                  </a:tcPr>
                </a:tc>
                <a:tc>
                  <a:txBody>
                    <a:bodyPr/>
                    <a:lstStyle/>
                    <a:p>
                      <a:pPr marL="0" algn="l" defTabSz="457200" rtl="0" eaLnBrk="1" latinLnBrk="0" hangingPunct="1"/>
                      <a:r>
                        <a:rPr lang="zh-CN" altLang="en-US" sz="1400" b="1" kern="100">
                          <a:solidFill>
                            <a:schemeClr val="tx1"/>
                          </a:solidFill>
                          <a:effectLst/>
                          <a:latin typeface="黑体" panose="02010609060101010101" pitchFamily="49" charset="-122"/>
                          <a:ea typeface="黑体" panose="02010609060101010101" pitchFamily="49" charset="-122"/>
                        </a:rPr>
                        <a:t>全文获取方式</a:t>
                      </a:r>
                      <a:endParaRPr lang="zh-CN" altLang="en-US" sz="1400" b="1" kern="10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solidFill>
                      <a:schemeClr val="accent2">
                        <a:lumMod val="20000"/>
                        <a:lumOff val="80000"/>
                      </a:schemeClr>
                    </a:solidFill>
                  </a:tcPr>
                </a:tc>
                <a:tc>
                  <a:txBody>
                    <a:bodyPr/>
                    <a:lstStyle/>
                    <a:p>
                      <a:pPr marL="0" algn="l" defTabSz="457200" rtl="0" eaLnBrk="1" latinLnBrk="0" hangingPunct="1"/>
                      <a:r>
                        <a:rPr lang="zh-CN" altLang="en-US" sz="1400" b="1" kern="100" dirty="0">
                          <a:solidFill>
                            <a:schemeClr val="tx1"/>
                          </a:solidFill>
                          <a:effectLst/>
                          <a:latin typeface="黑体" panose="02010609060101010101" pitchFamily="49" charset="-122"/>
                          <a:ea typeface="黑体" panose="02010609060101010101" pitchFamily="49" charset="-122"/>
                        </a:rPr>
                        <a:t>更新周期</a:t>
                      </a:r>
                      <a:endParaRPr lang="zh-CN" altLang="en-US" sz="1400" b="1"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solidFill>
                      <a:schemeClr val="accent2">
                        <a:lumMod val="20000"/>
                        <a:lumOff val="80000"/>
                      </a:schemeClr>
                    </a:solidFill>
                  </a:tcPr>
                </a:tc>
              </a:tr>
              <a:tr h="940751">
                <a:tc>
                  <a:txBody>
                    <a:bodyPr/>
                    <a:lstStyle/>
                    <a:p>
                      <a:pPr algn="l"/>
                      <a:r>
                        <a:rPr lang="zh-CN" altLang="en-US" sz="1400" kern="100" dirty="0">
                          <a:effectLst/>
                          <a:latin typeface="黑体" panose="02010609060101010101" pitchFamily="49" charset="-122"/>
                          <a:ea typeface="黑体" panose="02010609060101010101" pitchFamily="49" charset="-122"/>
                          <a:cs typeface="+mn-cs"/>
                        </a:rPr>
                        <a:t>图书馆联盟、馆际互借平台、公益机构等</a:t>
                      </a:r>
                      <a:endParaRPr lang="zh-CN" alt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marL="0" algn="l" defTabSz="457200" rtl="0" eaLnBrk="1" latinLnBrk="0" hangingPunct="1"/>
                      <a:r>
                        <a:rPr lang="zh-CN" altLang="en-US" sz="1400" b="0" kern="100" dirty="0">
                          <a:solidFill>
                            <a:schemeClr val="tx1"/>
                          </a:solidFill>
                          <a:effectLst/>
                          <a:latin typeface="黑体" panose="02010609060101010101" pitchFamily="49" charset="-122"/>
                          <a:ea typeface="黑体" panose="02010609060101010101" pitchFamily="49" charset="-122"/>
                        </a:rPr>
                        <a:t>覆盖国家：</a:t>
                      </a:r>
                      <a:r>
                        <a:rPr lang="en-US" sz="1400" b="0" kern="100" dirty="0">
                          <a:solidFill>
                            <a:schemeClr val="tx1"/>
                          </a:solidFill>
                          <a:effectLst/>
                          <a:latin typeface="黑体" panose="02010609060101010101" pitchFamily="49" charset="-122"/>
                          <a:ea typeface="黑体" panose="02010609060101010101" pitchFamily="49" charset="-122"/>
                        </a:rPr>
                        <a:t>56</a:t>
                      </a:r>
                      <a:r>
                        <a:rPr lang="zh-CN" altLang="en-US" sz="1400" b="0" kern="100" dirty="0">
                          <a:solidFill>
                            <a:schemeClr val="tx1"/>
                          </a:solidFill>
                          <a:effectLst/>
                          <a:latin typeface="黑体" panose="02010609060101010101" pitchFamily="49" charset="-122"/>
                          <a:ea typeface="黑体" panose="02010609060101010101" pitchFamily="49" charset="-122"/>
                        </a:rPr>
                        <a:t>个</a:t>
                      </a:r>
                      <a:endParaRPr lang="zh-CN" altLang="en-US" sz="1400" b="0" kern="100" dirty="0">
                        <a:solidFill>
                          <a:schemeClr val="tx1"/>
                        </a:solidFill>
                        <a:effectLst/>
                        <a:latin typeface="黑体" panose="02010609060101010101" pitchFamily="49" charset="-122"/>
                        <a:ea typeface="黑体" panose="02010609060101010101" pitchFamily="49" charset="-122"/>
                      </a:endParaRPr>
                    </a:p>
                    <a:p>
                      <a:pPr marL="0" algn="l" defTabSz="457200" rtl="0" eaLnBrk="1" latinLnBrk="0" hangingPunct="1"/>
                      <a:r>
                        <a:rPr lang="zh-CN" altLang="en-US" sz="1400" b="0" kern="100" dirty="0">
                          <a:solidFill>
                            <a:schemeClr val="tx1"/>
                          </a:solidFill>
                          <a:effectLst/>
                          <a:latin typeface="黑体" panose="02010609060101010101" pitchFamily="49" charset="-122"/>
                          <a:ea typeface="黑体" panose="02010609060101010101" pitchFamily="49" charset="-122"/>
                        </a:rPr>
                        <a:t>学位论文：</a:t>
                      </a:r>
                      <a:r>
                        <a:rPr lang="en-US" altLang="zh-CN" sz="1400" b="0" kern="100" dirty="0">
                          <a:solidFill>
                            <a:schemeClr val="tx1"/>
                          </a:solidFill>
                          <a:effectLst/>
                          <a:latin typeface="黑体" panose="02010609060101010101" pitchFamily="49" charset="-122"/>
                          <a:ea typeface="黑体" panose="02010609060101010101" pitchFamily="49" charset="-122"/>
                        </a:rPr>
                        <a:t>4</a:t>
                      </a:r>
                      <a:r>
                        <a:rPr lang="en-US" sz="1400" b="0" kern="100" dirty="0">
                          <a:solidFill>
                            <a:schemeClr val="tx1"/>
                          </a:solidFill>
                          <a:effectLst/>
                          <a:latin typeface="黑体" panose="02010609060101010101" pitchFamily="49" charset="-122"/>
                          <a:ea typeface="黑体" panose="02010609060101010101" pitchFamily="49" charset="-122"/>
                        </a:rPr>
                        <a:t>8</a:t>
                      </a:r>
                      <a:r>
                        <a:rPr lang="zh-CN" altLang="en-US" sz="1400" b="0" kern="100" dirty="0">
                          <a:solidFill>
                            <a:schemeClr val="tx1"/>
                          </a:solidFill>
                          <a:effectLst/>
                          <a:latin typeface="黑体" panose="02010609060101010101" pitchFamily="49" charset="-122"/>
                          <a:ea typeface="黑体" panose="02010609060101010101" pitchFamily="49" charset="-122"/>
                        </a:rPr>
                        <a:t>万</a:t>
                      </a:r>
                      <a:endParaRPr lang="zh-CN" altLang="en-US" sz="1400" b="0" kern="100" dirty="0">
                        <a:solidFill>
                          <a:schemeClr val="tx1"/>
                        </a:solidFill>
                        <a:effectLst/>
                        <a:latin typeface="黑体" panose="02010609060101010101" pitchFamily="49" charset="-122"/>
                        <a:ea typeface="黑体" panose="02010609060101010101" pitchFamily="49" charset="-122"/>
                      </a:endParaRPr>
                    </a:p>
                    <a:p>
                      <a:pPr marL="0" algn="l" defTabSz="457200" rtl="0" eaLnBrk="1" latinLnBrk="0" hangingPunct="1"/>
                      <a:r>
                        <a:rPr lang="zh-CN" altLang="en-US" sz="1400" b="0" kern="100" dirty="0">
                          <a:solidFill>
                            <a:schemeClr val="tx1"/>
                          </a:solidFill>
                          <a:effectLst/>
                          <a:latin typeface="黑体" panose="02010609060101010101" pitchFamily="49" charset="-122"/>
                          <a:ea typeface="黑体" panose="02010609060101010101" pitchFamily="49" charset="-122"/>
                        </a:rPr>
                        <a:t>覆盖高校：</a:t>
                      </a:r>
                      <a:r>
                        <a:rPr lang="en-US" sz="1400" b="0" kern="100" dirty="0">
                          <a:solidFill>
                            <a:schemeClr val="tx1"/>
                          </a:solidFill>
                          <a:effectLst/>
                          <a:latin typeface="黑体" panose="02010609060101010101" pitchFamily="49" charset="-122"/>
                          <a:ea typeface="黑体" panose="02010609060101010101" pitchFamily="49" charset="-122"/>
                        </a:rPr>
                        <a:t>4600</a:t>
                      </a:r>
                      <a:r>
                        <a:rPr lang="zh-CN" altLang="en-US" sz="1400" b="0" kern="100" dirty="0">
                          <a:solidFill>
                            <a:schemeClr val="tx1"/>
                          </a:solidFill>
                          <a:effectLst/>
                          <a:latin typeface="黑体" panose="02010609060101010101" pitchFamily="49" charset="-122"/>
                          <a:ea typeface="黑体" panose="02010609060101010101" pitchFamily="49" charset="-122"/>
                        </a:rPr>
                        <a:t>余所</a:t>
                      </a:r>
                      <a:endParaRPr lang="zh-CN" altLang="en-US" sz="1400" b="0"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tc>
                <a:tc>
                  <a:txBody>
                    <a:bodyPr/>
                    <a:lstStyle/>
                    <a:p>
                      <a:pPr marL="0" algn="l" defTabSz="457200" rtl="0" eaLnBrk="1" latinLnBrk="0" hangingPunct="1"/>
                      <a:r>
                        <a:rPr lang="zh-CN" altLang="en-US" sz="1400" b="0" kern="100" dirty="0">
                          <a:solidFill>
                            <a:schemeClr val="tx1"/>
                          </a:solidFill>
                          <a:effectLst/>
                          <a:latin typeface="黑体" panose="02010609060101010101" pitchFamily="49" charset="-122"/>
                          <a:ea typeface="黑体" panose="02010609060101010101" pitchFamily="49" charset="-122"/>
                        </a:rPr>
                        <a:t>原文传递</a:t>
                      </a:r>
                      <a:endParaRPr lang="zh-CN" altLang="en-US" sz="1400" b="0" kern="100" dirty="0">
                        <a:solidFill>
                          <a:schemeClr val="tx1"/>
                        </a:solidFill>
                        <a:effectLst/>
                        <a:latin typeface="黑体" panose="02010609060101010101" pitchFamily="49" charset="-122"/>
                        <a:ea typeface="黑体" panose="02010609060101010101" pitchFamily="49" charset="-122"/>
                      </a:endParaRPr>
                    </a:p>
                    <a:p>
                      <a:pPr marL="0" algn="l" defTabSz="457200" rtl="0" eaLnBrk="1" latinLnBrk="0" hangingPunct="1"/>
                      <a:r>
                        <a:rPr lang="zh-CN" altLang="en-US" sz="1400" b="0" kern="100" dirty="0">
                          <a:solidFill>
                            <a:schemeClr val="tx1"/>
                          </a:solidFill>
                          <a:effectLst/>
                          <a:latin typeface="黑体" panose="02010609060101010101" pitchFamily="49" charset="-122"/>
                          <a:ea typeface="黑体" panose="02010609060101010101" pitchFamily="49" charset="-122"/>
                        </a:rPr>
                        <a:t>（</a:t>
                      </a:r>
                      <a:r>
                        <a:rPr lang="en-US" sz="1400" b="0" kern="100" dirty="0">
                          <a:solidFill>
                            <a:schemeClr val="tx1"/>
                          </a:solidFill>
                          <a:effectLst/>
                          <a:latin typeface="黑体" panose="02010609060101010101" pitchFamily="49" charset="-122"/>
                          <a:ea typeface="黑体" panose="02010609060101010101" pitchFamily="49" charset="-122"/>
                        </a:rPr>
                        <a:t>30</a:t>
                      </a:r>
                      <a:r>
                        <a:rPr lang="zh-CN" altLang="en-US" sz="1400" b="0" kern="100" dirty="0">
                          <a:solidFill>
                            <a:schemeClr val="tx1"/>
                          </a:solidFill>
                          <a:effectLst/>
                          <a:latin typeface="黑体" panose="02010609060101010101" pitchFamily="49" charset="-122"/>
                          <a:ea typeface="黑体" panose="02010609060101010101" pitchFamily="49" charset="-122"/>
                        </a:rPr>
                        <a:t>分钟）</a:t>
                      </a:r>
                      <a:endParaRPr lang="zh-CN" altLang="en-US" sz="1400" b="0"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tc>
                <a:tc>
                  <a:txBody>
                    <a:bodyPr/>
                    <a:lstStyle/>
                    <a:p>
                      <a:pPr marL="0" algn="l" defTabSz="457200" rtl="0" eaLnBrk="1" latinLnBrk="0" hangingPunct="1"/>
                      <a:r>
                        <a:rPr lang="zh-CN" altLang="en-US" sz="1400" b="0" kern="100" dirty="0">
                          <a:solidFill>
                            <a:schemeClr val="tx1"/>
                          </a:solidFill>
                          <a:effectLst/>
                          <a:latin typeface="黑体" panose="02010609060101010101" pitchFamily="49" charset="-122"/>
                          <a:ea typeface="黑体" panose="02010609060101010101" pitchFamily="49" charset="-122"/>
                        </a:rPr>
                        <a:t>季度</a:t>
                      </a:r>
                      <a:endParaRPr lang="zh-CN" altLang="en-US" sz="1400" b="0"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tc>
              </a:tr>
            </a:tbl>
          </a:graphicData>
        </a:graphic>
      </p:graphicFrame>
      <p:sp>
        <p:nvSpPr>
          <p:cNvPr id="6" name="矩形 5"/>
          <p:cNvSpPr/>
          <p:nvPr/>
        </p:nvSpPr>
        <p:spPr>
          <a:xfrm>
            <a:off x="3461859" y="4076835"/>
            <a:ext cx="2220281" cy="40316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楷体" panose="02010609060101010101" pitchFamily="49" charset="-122"/>
                <a:ea typeface="楷体" panose="02010609060101010101" pitchFamily="49" charset="-122"/>
              </a:rPr>
              <a:t>表</a:t>
            </a:r>
            <a:r>
              <a:rPr lang="en-US" altLang="zh-CN" sz="1400" kern="0" dirty="0">
                <a:solidFill>
                  <a:srgbClr val="1F1F1F"/>
                </a:solidFill>
                <a:latin typeface="楷体" panose="02010609060101010101" pitchFamily="49" charset="-122"/>
                <a:ea typeface="楷体" panose="02010609060101010101" pitchFamily="49" charset="-122"/>
              </a:rPr>
              <a:t>3 </a:t>
            </a:r>
            <a:r>
              <a:rPr lang="zh-CN" altLang="zh-CN" sz="1400" kern="0" dirty="0">
                <a:solidFill>
                  <a:srgbClr val="1F1F1F"/>
                </a:solidFill>
                <a:latin typeface="楷体" panose="02010609060101010101" pitchFamily="49" charset="-122"/>
                <a:ea typeface="楷体" panose="02010609060101010101" pitchFamily="49" charset="-122"/>
              </a:rPr>
              <a:t>学位资源收录</a:t>
            </a:r>
            <a:r>
              <a:rPr lang="zh-CN" altLang="en-US" sz="1400" kern="0" dirty="0">
                <a:solidFill>
                  <a:srgbClr val="1F1F1F"/>
                </a:solidFill>
                <a:latin typeface="楷体" panose="02010609060101010101" pitchFamily="49" charset="-122"/>
                <a:ea typeface="楷体" panose="02010609060101010101" pitchFamily="49" charset="-122"/>
              </a:rPr>
              <a:t>情况</a:t>
            </a:r>
            <a:endParaRPr lang="zh-CN" altLang="zh-CN" sz="1400" kern="0" dirty="0">
              <a:solidFill>
                <a:srgbClr val="1F1F1F"/>
              </a:solidFill>
              <a:latin typeface="楷体" panose="02010609060101010101" pitchFamily="49" charset="-122"/>
              <a:ea typeface="楷体" panose="02010609060101010101" pitchFamily="49" charset="-122"/>
            </a:endParaRPr>
          </a:p>
        </p:txBody>
      </p:sp>
      <p:sp>
        <p:nvSpPr>
          <p:cNvPr id="7" name="矩形 6"/>
          <p:cNvSpPr/>
          <p:nvPr/>
        </p:nvSpPr>
        <p:spPr>
          <a:xfrm>
            <a:off x="446719" y="591070"/>
            <a:ext cx="1427642"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外文学位</a:t>
            </a:r>
            <a:endParaRPr lang="en-US" altLang="zh-CN" b="1" kern="0" dirty="0">
              <a:solidFill>
                <a:srgbClr val="2E72AA"/>
              </a:solidFill>
              <a:latin typeface="黑体" panose="02010609060101010101" pitchFamily="49" charset="-122"/>
              <a:ea typeface="黑体" panose="02010609060101010101" pitchFamily="49" charset="-122"/>
            </a:endParaRPr>
          </a:p>
        </p:txBody>
      </p:sp>
      <p:sp>
        <p:nvSpPr>
          <p:cNvPr id="3" name="矩形 2"/>
          <p:cNvSpPr/>
          <p:nvPr/>
        </p:nvSpPr>
        <p:spPr>
          <a:xfrm>
            <a:off x="671383" y="1271496"/>
            <a:ext cx="7538979" cy="523220"/>
          </a:xfrm>
          <a:prstGeom prst="rect">
            <a:avLst/>
          </a:prstGeom>
        </p:spPr>
        <p:txBody>
          <a:bodyPr wrap="square">
            <a:spAutoFit/>
          </a:bodyPr>
          <a:lstStyle/>
          <a:p>
            <a:r>
              <a:rPr lang="zh-CN" altLang="en-US" sz="1400" kern="0" dirty="0">
                <a:solidFill>
                  <a:srgbClr val="1F1F1F"/>
                </a:solidFill>
                <a:latin typeface="黑体" panose="02010609060101010101" pitchFamily="49" charset="-122"/>
                <a:ea typeface="黑体" panose="02010609060101010101" pitchFamily="49" charset="-122"/>
              </a:rPr>
              <a:t>平台收录了来自欧美国家</a:t>
            </a:r>
            <a:r>
              <a:rPr lang="en-US" altLang="zh-CN" sz="1400" kern="0" dirty="0">
                <a:solidFill>
                  <a:srgbClr val="FE6500"/>
                </a:solidFill>
                <a:latin typeface="黑体" panose="02010609060101010101" pitchFamily="49" charset="-122"/>
                <a:ea typeface="黑体" panose="02010609060101010101" pitchFamily="49" charset="-122"/>
              </a:rPr>
              <a:t>4,600</a:t>
            </a:r>
            <a:r>
              <a:rPr lang="zh-CN" altLang="en-US" sz="1400" kern="0" dirty="0">
                <a:solidFill>
                  <a:srgbClr val="FE6500"/>
                </a:solidFill>
                <a:latin typeface="黑体" panose="02010609060101010101" pitchFamily="49" charset="-122"/>
                <a:ea typeface="黑体" panose="02010609060101010101" pitchFamily="49" charset="-122"/>
              </a:rPr>
              <a:t>余所</a:t>
            </a:r>
            <a:r>
              <a:rPr lang="zh-CN" altLang="en-US" sz="1400" kern="0" dirty="0">
                <a:solidFill>
                  <a:srgbClr val="1F1F1F"/>
                </a:solidFill>
                <a:latin typeface="黑体" panose="02010609060101010101" pitchFamily="49" charset="-122"/>
                <a:ea typeface="黑体" panose="02010609060101010101" pitchFamily="49" charset="-122"/>
              </a:rPr>
              <a:t>知名大学的优秀博硕士论文</a:t>
            </a:r>
            <a:r>
              <a:rPr lang="en-US" altLang="zh-CN" sz="1400" kern="0" dirty="0">
                <a:solidFill>
                  <a:srgbClr val="FE6500"/>
                </a:solidFill>
                <a:latin typeface="黑体" panose="02010609060101010101" pitchFamily="49" charset="-122"/>
                <a:ea typeface="黑体" panose="02010609060101010101" pitchFamily="49" charset="-122"/>
              </a:rPr>
              <a:t>48</a:t>
            </a:r>
            <a:r>
              <a:rPr lang="zh-CN" altLang="en-US" sz="1400" kern="0" dirty="0">
                <a:solidFill>
                  <a:srgbClr val="FE6500"/>
                </a:solidFill>
                <a:latin typeface="黑体" panose="02010609060101010101" pitchFamily="49" charset="-122"/>
                <a:ea typeface="黑体" panose="02010609060101010101" pitchFamily="49" charset="-122"/>
              </a:rPr>
              <a:t>万</a:t>
            </a:r>
            <a:r>
              <a:rPr lang="zh-CN" altLang="en-US" sz="1400" kern="0" dirty="0">
                <a:solidFill>
                  <a:srgbClr val="1F1F1F"/>
                </a:solidFill>
                <a:latin typeface="黑体" panose="02010609060101010101" pitchFamily="49" charset="-122"/>
                <a:ea typeface="黑体" panose="02010609060101010101" pitchFamily="49" charset="-122"/>
              </a:rPr>
              <a:t>余篇，涵盖自然科学、工程技术、医药卫生、农业科学、哲学政法、社会科学、科教文艺等多个学科。</a:t>
            </a:r>
            <a:endParaRPr lang="zh-CN" altLang="en-US" sz="1400" kern="0" dirty="0">
              <a:solidFill>
                <a:srgbClr val="1F1F1F"/>
              </a:solidFill>
              <a:latin typeface="黑体" panose="02010609060101010101" pitchFamily="49" charset="-122"/>
              <a:ea typeface="黑体" panose="02010609060101010101" pitchFamily="49"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资源介绍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446719" y="1056024"/>
            <a:ext cx="8324748" cy="679450"/>
          </a:xfrm>
          <a:prstGeom prst="rect">
            <a:avLst/>
          </a:prstGeom>
        </p:spPr>
        <p:txBody>
          <a:bodyPr wrap="square" lIns="121901" tIns="60951" rIns="121901" bIns="60951">
            <a:spAutoFit/>
          </a:bodyPr>
          <a:lstStyle/>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平台收录了</a:t>
            </a:r>
            <a:r>
              <a:rPr lang="en-US" altLang="zh-CN" sz="1400" kern="0" dirty="0">
                <a:solidFill>
                  <a:srgbClr val="1F1F1F"/>
                </a:solidFill>
                <a:latin typeface="黑体" panose="02010609060101010101" pitchFamily="49" charset="-122"/>
                <a:ea typeface="黑体" panose="02010609060101010101" pitchFamily="49" charset="-122"/>
              </a:rPr>
              <a:t>1985</a:t>
            </a:r>
            <a:r>
              <a:rPr lang="zh-CN" altLang="en-US" sz="1400" kern="0" dirty="0">
                <a:solidFill>
                  <a:srgbClr val="1F1F1F"/>
                </a:solidFill>
                <a:latin typeface="黑体" panose="02010609060101010101" pitchFamily="49" charset="-122"/>
                <a:ea typeface="黑体" panose="02010609060101010101" pitchFamily="49" charset="-122"/>
              </a:rPr>
              <a:t>年以来世界各主要学协会、出版机构出版的学术会议论文</a:t>
            </a:r>
            <a:r>
              <a:rPr lang="en-US" altLang="zh-CN" sz="1400" kern="0" dirty="0">
                <a:solidFill>
                  <a:srgbClr val="FE6500"/>
                </a:solidFill>
                <a:latin typeface="黑体" panose="02010609060101010101" pitchFamily="49" charset="-122"/>
                <a:ea typeface="黑体" panose="02010609060101010101" pitchFamily="49" charset="-122"/>
              </a:rPr>
              <a:t>1154</a:t>
            </a:r>
            <a:r>
              <a:rPr lang="zh-CN" altLang="en-US" sz="1400" kern="0" dirty="0">
                <a:solidFill>
                  <a:srgbClr val="FE6500"/>
                </a:solidFill>
                <a:latin typeface="黑体" panose="02010609060101010101" pitchFamily="49" charset="-122"/>
                <a:ea typeface="黑体" panose="02010609060101010101" pitchFamily="49" charset="-122"/>
              </a:rPr>
              <a:t>万</a:t>
            </a:r>
            <a:r>
              <a:rPr lang="zh-CN" altLang="en-US" sz="1400" kern="0" dirty="0">
                <a:solidFill>
                  <a:srgbClr val="1F1F1F"/>
                </a:solidFill>
                <a:latin typeface="黑体" panose="02010609060101010101" pitchFamily="49" charset="-122"/>
                <a:ea typeface="黑体" panose="02010609060101010101" pitchFamily="49" charset="-122"/>
              </a:rPr>
              <a:t>余篇，涵盖自然科学、工程技术、医药卫生、农业科学、哲学政法、社会科学、科教文艺等多个学科。</a:t>
            </a:r>
            <a:endParaRPr lang="zh-CN" altLang="zh-CN" sz="1400" kern="0" dirty="0">
              <a:solidFill>
                <a:srgbClr val="1F1F1F"/>
              </a:solidFill>
              <a:latin typeface="黑体" panose="02010609060101010101" pitchFamily="49" charset="-122"/>
              <a:ea typeface="黑体" panose="02010609060101010101" pitchFamily="49" charset="-122"/>
            </a:endParaRPr>
          </a:p>
        </p:txBody>
      </p:sp>
      <p:sp>
        <p:nvSpPr>
          <p:cNvPr id="6" name="矩形 5"/>
          <p:cNvSpPr/>
          <p:nvPr/>
        </p:nvSpPr>
        <p:spPr>
          <a:xfrm>
            <a:off x="3498952" y="4002716"/>
            <a:ext cx="2220281" cy="40316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楷体" panose="02010609060101010101" pitchFamily="49" charset="-122"/>
                <a:ea typeface="楷体" panose="02010609060101010101" pitchFamily="49" charset="-122"/>
              </a:rPr>
              <a:t>表</a:t>
            </a:r>
            <a:r>
              <a:rPr lang="en-US" altLang="zh-CN" sz="1400" kern="0" dirty="0">
                <a:solidFill>
                  <a:srgbClr val="1F1F1F"/>
                </a:solidFill>
                <a:latin typeface="楷体" panose="02010609060101010101" pitchFamily="49" charset="-122"/>
                <a:ea typeface="楷体" panose="02010609060101010101" pitchFamily="49" charset="-122"/>
              </a:rPr>
              <a:t>4 </a:t>
            </a:r>
            <a:r>
              <a:rPr lang="zh-CN" altLang="zh-CN" sz="1400" kern="0" dirty="0">
                <a:solidFill>
                  <a:srgbClr val="1F1F1F"/>
                </a:solidFill>
                <a:latin typeface="楷体" panose="02010609060101010101" pitchFamily="49" charset="-122"/>
                <a:ea typeface="楷体" panose="02010609060101010101" pitchFamily="49" charset="-122"/>
              </a:rPr>
              <a:t>会议资源收录</a:t>
            </a:r>
            <a:r>
              <a:rPr lang="zh-CN" altLang="en-US" sz="1400" kern="0" dirty="0">
                <a:solidFill>
                  <a:srgbClr val="1F1F1F"/>
                </a:solidFill>
                <a:latin typeface="楷体" panose="02010609060101010101" pitchFamily="49" charset="-122"/>
                <a:ea typeface="楷体" panose="02010609060101010101" pitchFamily="49" charset="-122"/>
              </a:rPr>
              <a:t>情况</a:t>
            </a:r>
            <a:endParaRPr lang="zh-CN" altLang="zh-CN" sz="1400" kern="0" dirty="0">
              <a:solidFill>
                <a:srgbClr val="1F1F1F"/>
              </a:solidFill>
              <a:latin typeface="楷体" panose="02010609060101010101" pitchFamily="49" charset="-122"/>
              <a:ea typeface="楷体" panose="02010609060101010101" pitchFamily="49" charset="-122"/>
            </a:endParaRPr>
          </a:p>
        </p:txBody>
      </p:sp>
      <p:sp>
        <p:nvSpPr>
          <p:cNvPr id="7" name="矩形 6"/>
          <p:cNvSpPr/>
          <p:nvPr/>
        </p:nvSpPr>
        <p:spPr>
          <a:xfrm>
            <a:off x="446719" y="591070"/>
            <a:ext cx="1427642"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外文会议</a:t>
            </a:r>
            <a:endParaRPr lang="en-US" altLang="zh-CN" b="1" kern="0" dirty="0">
              <a:solidFill>
                <a:srgbClr val="2E72AA"/>
              </a:solidFill>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custDataLst>
              <p:tags r:id="rId1"/>
            </p:custDataLst>
          </p:nvPr>
        </p:nvGraphicFramePr>
        <p:xfrm>
          <a:off x="1056290" y="2256368"/>
          <a:ext cx="6411163" cy="1576080"/>
        </p:xfrm>
        <a:graphic>
          <a:graphicData uri="http://schemas.openxmlformats.org/drawingml/2006/table">
            <a:tbl>
              <a:tblPr firstRow="1" firstCol="1" bandRow="1">
                <a:tableStyleId>{5940675A-B579-460E-94D1-54222C63F5DA}</a:tableStyleId>
              </a:tblPr>
              <a:tblGrid>
                <a:gridCol w="1694793"/>
                <a:gridCol w="2017986"/>
                <a:gridCol w="1445317"/>
                <a:gridCol w="1253067"/>
              </a:tblGrid>
              <a:tr h="396000">
                <a:tc>
                  <a:txBody>
                    <a:bodyPr/>
                    <a:lstStyle/>
                    <a:p>
                      <a:pPr marL="0" algn="l" defTabSz="457200" rtl="0" eaLnBrk="1" latinLnBrk="0" hangingPunct="1"/>
                      <a:r>
                        <a:rPr lang="zh-CN" altLang="en-US" sz="1400" b="1" kern="100" dirty="0">
                          <a:solidFill>
                            <a:schemeClr val="tx1"/>
                          </a:solidFill>
                          <a:effectLst/>
                          <a:latin typeface="黑体" panose="02010609060101010101" pitchFamily="49" charset="-122"/>
                          <a:ea typeface="黑体" panose="02010609060101010101" pitchFamily="49" charset="-122"/>
                        </a:rPr>
                        <a:t>数据来源</a:t>
                      </a:r>
                      <a:endParaRPr lang="zh-CN" altLang="en-US" sz="1400" b="1"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数据量</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全文获取方式</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更新周期</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r>
              <a:tr h="616394">
                <a:tc>
                  <a:txBody>
                    <a:bodyPr/>
                    <a:lstStyle/>
                    <a:p>
                      <a:pPr algn="l"/>
                      <a:r>
                        <a:rPr lang="zh-CN" altLang="en-US" sz="1400" kern="100" dirty="0">
                          <a:effectLst/>
                          <a:latin typeface="黑体" panose="02010609060101010101" pitchFamily="49" charset="-122"/>
                          <a:ea typeface="黑体" panose="02010609060101010101" pitchFamily="49" charset="-122"/>
                          <a:cs typeface="+mn-cs"/>
                        </a:rPr>
                        <a:t>图书馆联盟、馆际互借平</a:t>
                      </a:r>
                      <a:r>
                        <a:rPr lang="zh-CN" altLang="en-US" sz="1400" kern="100" dirty="0">
                          <a:solidFill>
                            <a:schemeClr val="tx1"/>
                          </a:solidFill>
                          <a:effectLst/>
                          <a:latin typeface="黑体" panose="02010609060101010101" pitchFamily="49" charset="-122"/>
                          <a:ea typeface="黑体" panose="02010609060101010101" pitchFamily="49" charset="-122"/>
                          <a:cs typeface="+mn-cs"/>
                        </a:rPr>
                        <a:t>台、公益机构、学协会等</a:t>
                      </a:r>
                      <a:endParaRPr lang="zh-CN" altLang="zh-CN" sz="1400"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会议论文：</a:t>
                      </a:r>
                      <a:r>
                        <a:rPr lang="en-US" sz="1400" kern="100" dirty="0">
                          <a:effectLst/>
                          <a:latin typeface="黑体" panose="02010609060101010101" pitchFamily="49" charset="-122"/>
                          <a:ea typeface="黑体" panose="02010609060101010101" pitchFamily="49" charset="-122"/>
                        </a:rPr>
                        <a:t>1100</a:t>
                      </a:r>
                      <a:r>
                        <a:rPr lang="zh-CN" sz="1400" kern="100" dirty="0">
                          <a:effectLst/>
                          <a:latin typeface="黑体" panose="02010609060101010101" pitchFamily="49" charset="-122"/>
                          <a:ea typeface="黑体" panose="02010609060101010101" pitchFamily="49" charset="-122"/>
                        </a:rPr>
                        <a:t>万</a:t>
                      </a:r>
                      <a:endParaRPr lang="zh-CN" sz="1400" kern="100" dirty="0">
                        <a:effectLst/>
                        <a:latin typeface="黑体" panose="02010609060101010101" pitchFamily="49" charset="-122"/>
                        <a:ea typeface="黑体" panose="02010609060101010101" pitchFamily="49" charset="-122"/>
                      </a:endParaRPr>
                    </a:p>
                    <a:p>
                      <a:pPr algn="l"/>
                      <a:r>
                        <a:rPr lang="zh-CN" sz="1400" kern="100" dirty="0">
                          <a:effectLst/>
                          <a:latin typeface="黑体" panose="02010609060101010101" pitchFamily="49" charset="-122"/>
                          <a:ea typeface="黑体" panose="02010609060101010101" pitchFamily="49" charset="-122"/>
                        </a:rPr>
                        <a:t>会议集：</a:t>
                      </a:r>
                      <a:r>
                        <a:rPr lang="en-US" sz="1400" kern="100" dirty="0">
                          <a:effectLst/>
                          <a:latin typeface="黑体" panose="02010609060101010101" pitchFamily="49" charset="-122"/>
                          <a:ea typeface="黑体" panose="02010609060101010101" pitchFamily="49" charset="-122"/>
                        </a:rPr>
                        <a:t>13.6</a:t>
                      </a:r>
                      <a:r>
                        <a:rPr lang="zh-CN" sz="1400" kern="100" dirty="0">
                          <a:effectLst/>
                          <a:latin typeface="黑体" panose="02010609060101010101" pitchFamily="49" charset="-122"/>
                          <a:ea typeface="黑体" panose="02010609060101010101" pitchFamily="49" charset="-122"/>
                        </a:rPr>
                        <a:t>万</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a:effectLst/>
                          <a:latin typeface="黑体" panose="02010609060101010101" pitchFamily="49" charset="-122"/>
                          <a:ea typeface="黑体" panose="02010609060101010101" pitchFamily="49" charset="-122"/>
                        </a:rPr>
                        <a:t>原文传递</a:t>
                      </a:r>
                      <a:endParaRPr lang="zh-CN" sz="1400" kern="100">
                        <a:effectLst/>
                        <a:latin typeface="黑体" panose="02010609060101010101" pitchFamily="49" charset="-122"/>
                        <a:ea typeface="黑体" panose="02010609060101010101" pitchFamily="49" charset="-122"/>
                      </a:endParaRPr>
                    </a:p>
                    <a:p>
                      <a:pPr algn="l"/>
                      <a:r>
                        <a:rPr lang="zh-CN" sz="1400" kern="100">
                          <a:effectLst/>
                          <a:latin typeface="黑体" panose="02010609060101010101" pitchFamily="49" charset="-122"/>
                          <a:ea typeface="黑体" panose="02010609060101010101" pitchFamily="49" charset="-122"/>
                        </a:rPr>
                        <a:t>（</a:t>
                      </a:r>
                      <a:r>
                        <a:rPr lang="en-US" sz="1400" kern="100">
                          <a:effectLst/>
                          <a:latin typeface="黑体" panose="02010609060101010101" pitchFamily="49" charset="-122"/>
                          <a:ea typeface="黑体" panose="02010609060101010101" pitchFamily="49" charset="-122"/>
                        </a:rPr>
                        <a:t>3</a:t>
                      </a:r>
                      <a:r>
                        <a:rPr lang="zh-CN" sz="1400" kern="100">
                          <a:effectLst/>
                          <a:latin typeface="黑体" panose="02010609060101010101" pitchFamily="49" charset="-122"/>
                          <a:ea typeface="黑体" panose="02010609060101010101" pitchFamily="49" charset="-122"/>
                        </a:rPr>
                        <a:t>小时）</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月度</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540000">
                <a:tc>
                  <a:txBody>
                    <a:bodyPr/>
                    <a:lstStyle/>
                    <a:p>
                      <a:pPr algn="l"/>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学协会、出版机构等</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会议论文：约</a:t>
                      </a:r>
                      <a:r>
                        <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rPr>
                        <a:t>50</a:t>
                      </a: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万</a:t>
                      </a:r>
                      <a:endPar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p>
                      <a:pPr algn="l"/>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400" kern="100" dirty="0">
                          <a:effectLst/>
                          <a:latin typeface="黑体" panose="02010609060101010101" pitchFamily="49" charset="-122"/>
                          <a:ea typeface="黑体" panose="02010609060101010101" pitchFamily="49" charset="-122"/>
                        </a:rPr>
                        <a:t>国内召开的国际会议</a:t>
                      </a: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在线阅读</a:t>
                      </a:r>
                      <a:r>
                        <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rPr>
                        <a:t>+</a:t>
                      </a: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下载</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zh-CN" altLang="zh-CN" sz="1400" kern="100" dirty="0">
                          <a:effectLst/>
                          <a:latin typeface="黑体" panose="02010609060101010101" pitchFamily="49" charset="-122"/>
                          <a:ea typeface="黑体" panose="02010609060101010101" pitchFamily="49" charset="-122"/>
                        </a:rPr>
                        <a:t>月度</a:t>
                      </a:r>
                      <a:endParaRPr lang="zh-CN" alt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1015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产品概述</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6" name="矩形 5"/>
          <p:cNvSpPr/>
          <p:nvPr/>
        </p:nvSpPr>
        <p:spPr>
          <a:xfrm>
            <a:off x="212331" y="1166644"/>
            <a:ext cx="2827648" cy="3321685"/>
          </a:xfrm>
          <a:prstGeom prst="rect">
            <a:avLst/>
          </a:prstGeom>
        </p:spPr>
        <p:txBody>
          <a:bodyPr wrap="square" lIns="91426" tIns="45713" rIns="91426" bIns="45713">
            <a:spAutoFit/>
          </a:bodyPr>
          <a:lstStyle/>
          <a:p>
            <a:pPr defTabSz="457200">
              <a:lnSpc>
                <a:spcPct val="150000"/>
              </a:lnSpc>
            </a:pPr>
            <a:r>
              <a:rPr lang="zh-CN" altLang="en-US" sz="1400" kern="0" dirty="0">
                <a:solidFill>
                  <a:srgbClr val="1F1F1F"/>
                </a:solidFill>
                <a:latin typeface="黑体" panose="02010609060101010101" pitchFamily="49" charset="-122"/>
                <a:ea typeface="黑体" panose="02010609060101010101" pitchFamily="49" charset="-122"/>
                <a:sym typeface="+mn-ea"/>
              </a:rPr>
              <a:t>万方数据知识服务平台整合</a:t>
            </a:r>
            <a:r>
              <a:rPr lang="en-US" altLang="zh-CN" sz="1400" kern="0" dirty="0">
                <a:solidFill>
                  <a:srgbClr val="FF0000"/>
                </a:solidFill>
                <a:latin typeface="黑体" panose="02010609060101010101" pitchFamily="49" charset="-122"/>
                <a:ea typeface="黑体" panose="02010609060101010101" pitchFamily="49" charset="-122"/>
                <a:sym typeface="+mn-ea"/>
              </a:rPr>
              <a:t>3</a:t>
            </a:r>
            <a:r>
              <a:rPr lang="zh-CN" altLang="en-US" sz="1400" kern="0" dirty="0">
                <a:solidFill>
                  <a:srgbClr val="FF0000"/>
                </a:solidFill>
                <a:latin typeface="黑体" panose="02010609060101010101" pitchFamily="49" charset="-122"/>
                <a:ea typeface="黑体" panose="02010609060101010101" pitchFamily="49" charset="-122"/>
                <a:sym typeface="+mn-ea"/>
              </a:rPr>
              <a:t>亿</a:t>
            </a:r>
            <a:r>
              <a:rPr lang="zh-CN" altLang="en-US" sz="1400" kern="0" dirty="0">
                <a:solidFill>
                  <a:srgbClr val="1F1F1F"/>
                </a:solidFill>
                <a:latin typeface="黑体" panose="02010609060101010101" pitchFamily="49" charset="-122"/>
                <a:ea typeface="黑体" panose="02010609060101010101" pitchFamily="49" charset="-122"/>
                <a:sym typeface="+mn-ea"/>
              </a:rPr>
              <a:t>条全球优质知识资源，集成期刊、学位、会议、科技报告、专利、标准、科技成果、法规、地方志、视频等</a:t>
            </a:r>
            <a:r>
              <a:rPr lang="en-US" altLang="zh-CN" sz="1400" kern="0" dirty="0">
                <a:solidFill>
                  <a:srgbClr val="FF0000"/>
                </a:solidFill>
                <a:latin typeface="黑体" panose="02010609060101010101" pitchFamily="49" charset="-122"/>
                <a:ea typeface="黑体" panose="02010609060101010101" pitchFamily="49" charset="-122"/>
                <a:sym typeface="+mn-ea"/>
              </a:rPr>
              <a:t>10</a:t>
            </a:r>
            <a:r>
              <a:rPr lang="zh-CN" altLang="en-US" sz="1400" kern="0" dirty="0">
                <a:solidFill>
                  <a:srgbClr val="FF0000"/>
                </a:solidFill>
                <a:latin typeface="黑体" panose="02010609060101010101" pitchFamily="49" charset="-122"/>
                <a:ea typeface="黑体" panose="02010609060101010101" pitchFamily="49" charset="-122"/>
                <a:sym typeface="+mn-ea"/>
              </a:rPr>
              <a:t>余</a:t>
            </a:r>
            <a:r>
              <a:rPr lang="zh-CN" altLang="en-US" sz="1400" kern="0" dirty="0">
                <a:solidFill>
                  <a:srgbClr val="1F1F1F"/>
                </a:solidFill>
                <a:latin typeface="黑体" panose="02010609060101010101" pitchFamily="49" charset="-122"/>
                <a:ea typeface="黑体" panose="02010609060101010101" pitchFamily="49" charset="-122"/>
                <a:sym typeface="+mn-ea"/>
              </a:rPr>
              <a:t>种知识资源类型，</a:t>
            </a:r>
            <a:r>
              <a:rPr lang="en-US" altLang="zh-CN" sz="1400" kern="0" dirty="0">
                <a:solidFill>
                  <a:srgbClr val="FF0000"/>
                </a:solidFill>
                <a:latin typeface="黑体" panose="02010609060101010101" pitchFamily="49" charset="-122"/>
                <a:ea typeface="黑体" panose="02010609060101010101" pitchFamily="49" charset="-122"/>
                <a:sym typeface="+mn-ea"/>
              </a:rPr>
              <a:t>5.4</a:t>
            </a:r>
            <a:r>
              <a:rPr lang="zh-CN" altLang="en-US" sz="1400" kern="0" dirty="0">
                <a:solidFill>
                  <a:srgbClr val="FF0000"/>
                </a:solidFill>
                <a:latin typeface="黑体" panose="02010609060101010101" pitchFamily="49" charset="-122"/>
                <a:ea typeface="黑体" panose="02010609060101010101" pitchFamily="49" charset="-122"/>
                <a:sym typeface="+mn-ea"/>
              </a:rPr>
              <a:t>亿</a:t>
            </a:r>
            <a:r>
              <a:rPr lang="zh-CN" altLang="en-US" sz="1400" kern="0" dirty="0">
                <a:solidFill>
                  <a:srgbClr val="1F1F1F"/>
                </a:solidFill>
                <a:latin typeface="黑体" panose="02010609060101010101" pitchFamily="49" charset="-122"/>
                <a:ea typeface="黑体" panose="02010609060101010101" pitchFamily="49" charset="-122"/>
                <a:sym typeface="+mn-ea"/>
              </a:rPr>
              <a:t>余条引文数据，为用户提供文献检索、全文获取、文献分析、文献管理等服务，致力于帮助用户精准发现、获取学术资源。</a:t>
            </a:r>
            <a:endParaRPr lang="zh-CN" altLang="zh-CN" sz="1400" dirty="0">
              <a:latin typeface="微软雅黑" panose="020B0503020204020204" charset="-122"/>
              <a:ea typeface="微软雅黑" panose="020B0503020204020204" charset="-122"/>
            </a:endParaRPr>
          </a:p>
          <a:p>
            <a:pPr defTabSz="457200">
              <a:lnSpc>
                <a:spcPct val="150000"/>
              </a:lnSpc>
            </a:pPr>
            <a:endParaRPr lang="zh-CN" altLang="zh-CN" sz="1400" kern="0" dirty="0">
              <a:solidFill>
                <a:srgbClr val="1F1F1F"/>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1"/>
          <a:stretch>
            <a:fillRect/>
          </a:stretch>
        </p:blipFill>
        <p:spPr>
          <a:xfrm>
            <a:off x="3140075" y="1166495"/>
            <a:ext cx="5791835" cy="311721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资源介绍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446719" y="1056024"/>
            <a:ext cx="8324748" cy="958850"/>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平台收录了</a:t>
            </a:r>
            <a:r>
              <a:rPr lang="en-US" altLang="zh-CN" sz="1400" kern="0" dirty="0">
                <a:solidFill>
                  <a:srgbClr val="1F1F1F"/>
                </a:solidFill>
                <a:latin typeface="黑体" panose="02010609060101010101" pitchFamily="49" charset="-122"/>
                <a:ea typeface="黑体" panose="02010609060101010101" pitchFamily="49" charset="-122"/>
              </a:rPr>
              <a:t>1958</a:t>
            </a:r>
            <a:r>
              <a:rPr lang="zh-CN" altLang="en-US" sz="1400" kern="0" dirty="0">
                <a:solidFill>
                  <a:srgbClr val="1F1F1F"/>
                </a:solidFill>
                <a:latin typeface="黑体" panose="02010609060101010101" pitchFamily="49" charset="-122"/>
                <a:ea typeface="黑体" panose="02010609060101010101" pitchFamily="49" charset="-122"/>
              </a:rPr>
              <a:t>年以来的国外</a:t>
            </a:r>
            <a:r>
              <a:rPr lang="zh-CN" altLang="zh-CN" sz="1400" kern="0" dirty="0">
                <a:solidFill>
                  <a:srgbClr val="1F1F1F"/>
                </a:solidFill>
                <a:latin typeface="黑体" panose="02010609060101010101" pitchFamily="49" charset="-122"/>
                <a:ea typeface="黑体" panose="02010609060101010101" pitchFamily="49" charset="-122"/>
              </a:rPr>
              <a:t>行业报告</a:t>
            </a:r>
            <a:r>
              <a:rPr lang="zh-CN" altLang="en-US" sz="1400" kern="0" dirty="0">
                <a:solidFill>
                  <a:srgbClr val="1F1F1F"/>
                </a:solidFill>
                <a:latin typeface="黑体" panose="02010609060101010101" pitchFamily="49" charset="-122"/>
                <a:ea typeface="黑体" panose="02010609060101010101" pitchFamily="49" charset="-122"/>
              </a:rPr>
              <a:t>、</a:t>
            </a:r>
            <a:r>
              <a:rPr lang="zh-CN" altLang="zh-CN" sz="1400" kern="0" dirty="0">
                <a:solidFill>
                  <a:srgbClr val="1F1F1F"/>
                </a:solidFill>
                <a:latin typeface="黑体" panose="02010609060101010101" pitchFamily="49" charset="-122"/>
                <a:ea typeface="黑体" panose="02010609060101010101" pitchFamily="49" charset="-122"/>
              </a:rPr>
              <a:t>市场报告</a:t>
            </a:r>
            <a:r>
              <a:rPr lang="zh-CN" altLang="en-US" sz="1400" kern="0" dirty="0">
                <a:solidFill>
                  <a:srgbClr val="1F1F1F"/>
                </a:solidFill>
                <a:latin typeface="黑体" panose="02010609060101010101" pitchFamily="49" charset="-122"/>
                <a:ea typeface="黑体" panose="02010609060101010101" pitchFamily="49" charset="-122"/>
              </a:rPr>
              <a:t>、</a:t>
            </a:r>
            <a:r>
              <a:rPr lang="zh-CN" altLang="zh-CN" sz="1400" kern="0" dirty="0">
                <a:solidFill>
                  <a:srgbClr val="1F1F1F"/>
                </a:solidFill>
                <a:latin typeface="黑体" panose="02010609060101010101" pitchFamily="49" charset="-122"/>
                <a:ea typeface="黑体" panose="02010609060101010101" pitchFamily="49" charset="-122"/>
              </a:rPr>
              <a:t>技术报告等</a:t>
            </a:r>
            <a:r>
              <a:rPr lang="en-US" altLang="zh-CN" sz="1400" kern="0" dirty="0">
                <a:solidFill>
                  <a:srgbClr val="FE6500"/>
                </a:solidFill>
                <a:latin typeface="黑体" panose="02010609060101010101" pitchFamily="49" charset="-122"/>
                <a:ea typeface="黑体" panose="02010609060101010101" pitchFamily="49" charset="-122"/>
              </a:rPr>
              <a:t>118</a:t>
            </a:r>
            <a:r>
              <a:rPr lang="zh-CN" altLang="en-US" sz="1400" kern="0" dirty="0">
                <a:solidFill>
                  <a:srgbClr val="FE6500"/>
                </a:solidFill>
                <a:latin typeface="黑体" panose="02010609060101010101" pitchFamily="49" charset="-122"/>
                <a:ea typeface="黑体" panose="02010609060101010101" pitchFamily="49" charset="-122"/>
              </a:rPr>
              <a:t>万</a:t>
            </a:r>
            <a:r>
              <a:rPr lang="zh-CN" altLang="en-US" sz="1400" kern="0" dirty="0">
                <a:solidFill>
                  <a:srgbClr val="1F1F1F"/>
                </a:solidFill>
                <a:latin typeface="黑体" panose="02010609060101010101" pitchFamily="49" charset="-122"/>
                <a:ea typeface="黑体" panose="02010609060101010101" pitchFamily="49" charset="-122"/>
              </a:rPr>
              <a:t>余篇，</a:t>
            </a:r>
            <a:r>
              <a:rPr lang="zh-CN" altLang="zh-CN" sz="1400" kern="0" dirty="0">
                <a:solidFill>
                  <a:srgbClr val="1F1F1F"/>
                </a:solidFill>
                <a:latin typeface="黑体" panose="02010609060101010101" pitchFamily="49" charset="-122"/>
                <a:ea typeface="黑体" panose="02010609060101010101" pitchFamily="49" charset="-122"/>
              </a:rPr>
              <a:t>侧重于军事工程技术、民用工程技术、航空和空间技术领域、能源技术及前沿技术的战略预测等内容报告。学科涵盖、基础科学、工程技术、农业科学、医学科学等领域的科技报告信息资源。</a:t>
            </a:r>
            <a:endParaRPr lang="zh-CN" altLang="zh-CN" sz="1400" kern="0" dirty="0">
              <a:solidFill>
                <a:srgbClr val="1F1F1F"/>
              </a:solidFill>
              <a:latin typeface="黑体" panose="02010609060101010101" pitchFamily="49" charset="-122"/>
              <a:ea typeface="黑体" panose="02010609060101010101" pitchFamily="49" charset="-122"/>
            </a:endParaRPr>
          </a:p>
        </p:txBody>
      </p:sp>
      <p:sp>
        <p:nvSpPr>
          <p:cNvPr id="6" name="矩形 5"/>
          <p:cNvSpPr/>
          <p:nvPr/>
        </p:nvSpPr>
        <p:spPr>
          <a:xfrm>
            <a:off x="2892476" y="4242213"/>
            <a:ext cx="3359048" cy="36347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楷体" panose="02010609060101010101" pitchFamily="49" charset="-122"/>
                <a:ea typeface="楷体" panose="02010609060101010101" pitchFamily="49" charset="-122"/>
              </a:rPr>
              <a:t>表</a:t>
            </a:r>
            <a:r>
              <a:rPr lang="en-US" altLang="zh-CN" sz="1400" kern="0" dirty="0">
                <a:solidFill>
                  <a:srgbClr val="1F1F1F"/>
                </a:solidFill>
                <a:latin typeface="楷体" panose="02010609060101010101" pitchFamily="49" charset="-122"/>
                <a:ea typeface="楷体" panose="02010609060101010101" pitchFamily="49" charset="-122"/>
              </a:rPr>
              <a:t>5 </a:t>
            </a:r>
            <a:r>
              <a:rPr lang="zh-CN" altLang="zh-CN" sz="1400" kern="0" dirty="0">
                <a:solidFill>
                  <a:srgbClr val="1F1F1F"/>
                </a:solidFill>
                <a:latin typeface="楷体" panose="02010609060101010101" pitchFamily="49" charset="-122"/>
                <a:ea typeface="楷体" panose="02010609060101010101" pitchFamily="49" charset="-122"/>
              </a:rPr>
              <a:t>科技报告资源收录</a:t>
            </a:r>
            <a:r>
              <a:rPr lang="zh-CN" altLang="en-US" sz="1400" kern="0" dirty="0">
                <a:solidFill>
                  <a:srgbClr val="1F1F1F"/>
                </a:solidFill>
                <a:latin typeface="楷体" panose="02010609060101010101" pitchFamily="49" charset="-122"/>
                <a:ea typeface="楷体" panose="02010609060101010101" pitchFamily="49" charset="-122"/>
              </a:rPr>
              <a:t>情况</a:t>
            </a:r>
            <a:r>
              <a:rPr lang="zh-CN" altLang="zh-CN" sz="1400" kern="0" dirty="0">
                <a:solidFill>
                  <a:srgbClr val="1F1F1F"/>
                </a:solidFill>
                <a:latin typeface="楷体" panose="02010609060101010101" pitchFamily="49" charset="-122"/>
                <a:ea typeface="楷体" panose="02010609060101010101" pitchFamily="49" charset="-122"/>
              </a:rPr>
              <a:t>（共</a:t>
            </a:r>
            <a:r>
              <a:rPr lang="en-US" altLang="zh-CN" sz="1400" kern="0" dirty="0">
                <a:solidFill>
                  <a:srgbClr val="1F1F1F"/>
                </a:solidFill>
                <a:latin typeface="楷体" panose="02010609060101010101" pitchFamily="49" charset="-122"/>
                <a:ea typeface="楷体" panose="02010609060101010101" pitchFamily="49" charset="-122"/>
              </a:rPr>
              <a:t>118</a:t>
            </a:r>
            <a:r>
              <a:rPr lang="zh-CN" altLang="zh-CN" sz="1400" kern="0" dirty="0">
                <a:solidFill>
                  <a:srgbClr val="1F1F1F"/>
                </a:solidFill>
                <a:latin typeface="楷体" panose="02010609060101010101" pitchFamily="49" charset="-122"/>
                <a:ea typeface="楷体" panose="02010609060101010101" pitchFamily="49" charset="-122"/>
              </a:rPr>
              <a:t>万）</a:t>
            </a:r>
            <a:endParaRPr lang="zh-CN" altLang="zh-CN" sz="1400" kern="0" dirty="0">
              <a:solidFill>
                <a:srgbClr val="1F1F1F"/>
              </a:solidFill>
              <a:latin typeface="楷体" panose="02010609060101010101" pitchFamily="49" charset="-122"/>
              <a:ea typeface="楷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外文科技报告</a:t>
            </a:r>
            <a:endParaRPr lang="en-US" altLang="zh-CN" b="1" kern="0" dirty="0">
              <a:solidFill>
                <a:srgbClr val="2E72AA"/>
              </a:solidFill>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custDataLst>
              <p:tags r:id="rId1"/>
            </p:custDataLst>
          </p:nvPr>
        </p:nvGraphicFramePr>
        <p:xfrm>
          <a:off x="1172949" y="2359323"/>
          <a:ext cx="6872287" cy="1417181"/>
        </p:xfrm>
        <a:graphic>
          <a:graphicData uri="http://schemas.openxmlformats.org/drawingml/2006/table">
            <a:tbl>
              <a:tblPr firstRow="1" firstCol="1" bandRow="1">
                <a:tableStyleId>{5940675A-B579-460E-94D1-54222C63F5DA}</a:tableStyleId>
              </a:tblPr>
              <a:tblGrid>
                <a:gridCol w="1598409"/>
                <a:gridCol w="2565400"/>
                <a:gridCol w="1608667"/>
                <a:gridCol w="1099811"/>
              </a:tblGrid>
              <a:tr h="312915">
                <a:tc>
                  <a:txBody>
                    <a:bodyPr/>
                    <a:lstStyle/>
                    <a:p>
                      <a:pPr algn="l"/>
                      <a:r>
                        <a:rPr lang="zh-CN" sz="1400" b="1" kern="100" dirty="0">
                          <a:effectLst/>
                          <a:latin typeface="黑体" panose="02010609060101010101" pitchFamily="49" charset="-122"/>
                          <a:ea typeface="黑体" panose="02010609060101010101" pitchFamily="49" charset="-122"/>
                        </a:rPr>
                        <a:t>数据来源</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数据量</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a:effectLst/>
                          <a:latin typeface="黑体" panose="02010609060101010101" pitchFamily="49" charset="-122"/>
                          <a:ea typeface="黑体" panose="02010609060101010101" pitchFamily="49" charset="-122"/>
                        </a:rPr>
                        <a:t>全文获取方式</a:t>
                      </a:r>
                      <a:endParaRPr lang="zh-CN" sz="1400" b="1"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更新周期</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r>
              <a:tr h="254001">
                <a:tc>
                  <a:txBody>
                    <a:bodyPr/>
                    <a:lstStyle/>
                    <a:p>
                      <a:pPr algn="l"/>
                      <a:r>
                        <a:rPr lang="zh-CN" altLang="en-US" sz="1400" kern="100" dirty="0">
                          <a:effectLst/>
                          <a:latin typeface="黑体" panose="02010609060101010101" pitchFamily="49" charset="-122"/>
                          <a:ea typeface="黑体" panose="02010609060101010101" pitchFamily="49" charset="-122"/>
                          <a:cs typeface="+mn-cs"/>
                        </a:rPr>
                        <a:t>图书馆联盟、馆际互借平台、公益机构等</a:t>
                      </a:r>
                      <a:endParaRPr lang="zh-CN" alt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en-US" sz="1400" kern="100" dirty="0">
                          <a:effectLst/>
                          <a:latin typeface="黑体" panose="02010609060101010101" pitchFamily="49" charset="-122"/>
                          <a:ea typeface="黑体" panose="02010609060101010101" pitchFamily="49" charset="-122"/>
                        </a:rPr>
                        <a:t>114.8</a:t>
                      </a:r>
                      <a:r>
                        <a:rPr lang="zh-CN" sz="1400" kern="100" dirty="0">
                          <a:effectLst/>
                          <a:latin typeface="黑体" panose="02010609060101010101" pitchFamily="49" charset="-122"/>
                          <a:ea typeface="黑体" panose="02010609060101010101" pitchFamily="49" charset="-122"/>
                        </a:rPr>
                        <a:t>万</a:t>
                      </a:r>
                      <a:r>
                        <a:rPr lang="en-US" sz="1400" kern="100" dirty="0">
                          <a:effectLst/>
                          <a:latin typeface="黑体" panose="02010609060101010101" pitchFamily="49" charset="-122"/>
                          <a:ea typeface="黑体" panose="02010609060101010101" pitchFamily="49" charset="-122"/>
                        </a:rPr>
                        <a:t>(2014</a:t>
                      </a:r>
                      <a:r>
                        <a:rPr lang="zh-CN" sz="1400" kern="100" dirty="0">
                          <a:effectLst/>
                          <a:latin typeface="黑体" panose="02010609060101010101" pitchFamily="49" charset="-122"/>
                          <a:ea typeface="黑体" panose="02010609060101010101" pitchFamily="49" charset="-122"/>
                        </a:rPr>
                        <a:t>年以前的</a:t>
                      </a:r>
                      <a:r>
                        <a:rPr lang="en-US" sz="1400" kern="100" dirty="0">
                          <a:effectLst/>
                          <a:latin typeface="黑体" panose="02010609060101010101" pitchFamily="49" charset="-122"/>
                          <a:ea typeface="黑体" panose="02010609060101010101" pitchFamily="49" charset="-122"/>
                        </a:rPr>
                        <a:t>)</a:t>
                      </a:r>
                      <a:endParaRPr lang="zh-CN" sz="1400" kern="100" dirty="0">
                        <a:effectLst/>
                        <a:latin typeface="黑体" panose="02010609060101010101" pitchFamily="49" charset="-122"/>
                        <a:ea typeface="黑体" panose="02010609060101010101" pitchFamily="49" charset="-122"/>
                      </a:endParaRPr>
                    </a:p>
                  </a:txBody>
                  <a:tcPr marL="68580" marR="68580" marT="0" marB="0" anchor="ctr"/>
                </a:tc>
                <a:tc>
                  <a:txBody>
                    <a:bodyPr/>
                    <a:lstStyle/>
                    <a:p>
                      <a:pPr algn="l"/>
                      <a:r>
                        <a:rPr lang="zh-CN" sz="1400" kern="100">
                          <a:effectLst/>
                          <a:latin typeface="黑体" panose="02010609060101010101" pitchFamily="49" charset="-122"/>
                          <a:ea typeface="黑体" panose="02010609060101010101" pitchFamily="49" charset="-122"/>
                        </a:rPr>
                        <a:t>原文传递</a:t>
                      </a:r>
                      <a:endParaRPr lang="zh-CN" sz="1400" kern="100">
                        <a:effectLst/>
                        <a:latin typeface="黑体" panose="02010609060101010101" pitchFamily="49" charset="-122"/>
                        <a:ea typeface="黑体" panose="02010609060101010101" pitchFamily="49" charset="-122"/>
                      </a:endParaRPr>
                    </a:p>
                    <a:p>
                      <a:pPr algn="l"/>
                      <a:r>
                        <a:rPr lang="zh-CN" sz="1400" kern="100">
                          <a:effectLst/>
                          <a:latin typeface="黑体" panose="02010609060101010101" pitchFamily="49" charset="-122"/>
                          <a:ea typeface="黑体" panose="02010609060101010101" pitchFamily="49" charset="-122"/>
                        </a:rPr>
                        <a:t>（</a:t>
                      </a:r>
                      <a:r>
                        <a:rPr lang="en-US" sz="1400" kern="100">
                          <a:effectLst/>
                          <a:latin typeface="黑体" panose="02010609060101010101" pitchFamily="49" charset="-122"/>
                          <a:ea typeface="黑体" panose="02010609060101010101" pitchFamily="49" charset="-122"/>
                        </a:rPr>
                        <a:t>30</a:t>
                      </a:r>
                      <a:r>
                        <a:rPr lang="zh-CN" sz="1400" kern="100">
                          <a:effectLst/>
                          <a:latin typeface="黑体" panose="02010609060101010101" pitchFamily="49" charset="-122"/>
                          <a:ea typeface="黑体" panose="02010609060101010101" pitchFamily="49" charset="-122"/>
                        </a:rPr>
                        <a:t>分钟）</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月度</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464186">
                <a:tc>
                  <a:txBody>
                    <a:bodyPr/>
                    <a:lstStyle/>
                    <a:p>
                      <a:pPr marL="0" algn="l" defTabSz="457200" rtl="0" eaLnBrk="1" latinLnBrk="0" hangingPunct="1"/>
                      <a:r>
                        <a:rPr lang="zh-CN" altLang="en-US" sz="1400" kern="100" dirty="0">
                          <a:solidFill>
                            <a:schemeClr val="tx1"/>
                          </a:solidFill>
                          <a:effectLst/>
                          <a:latin typeface="黑体" panose="02010609060101010101" pitchFamily="49" charset="-122"/>
                          <a:ea typeface="黑体" panose="02010609060101010101" pitchFamily="49" charset="-122"/>
                          <a:cs typeface="+mn-cs"/>
                        </a:rPr>
                        <a:t>开放获取平台、政府网站等</a:t>
                      </a:r>
                      <a:endParaRPr lang="zh-CN" sz="1400" kern="100" dirty="0">
                        <a:solidFill>
                          <a:schemeClr val="tx1"/>
                        </a:solidFill>
                        <a:effectLst/>
                        <a:latin typeface="黑体" panose="02010609060101010101" pitchFamily="49" charset="-122"/>
                        <a:ea typeface="黑体" panose="02010609060101010101" pitchFamily="49" charset="-122"/>
                        <a:cs typeface="+mn-cs"/>
                      </a:endParaRPr>
                    </a:p>
                  </a:txBody>
                  <a:tcPr marL="68580" marR="68580" marT="0" marB="0" anchor="ctr"/>
                </a:tc>
                <a:tc>
                  <a:txBody>
                    <a:bodyPr/>
                    <a:lstStyle/>
                    <a:p>
                      <a:pPr algn="l"/>
                      <a:r>
                        <a:rPr lang="en-US" sz="1400" kern="100" dirty="0">
                          <a:effectLst/>
                          <a:latin typeface="黑体" panose="02010609060101010101" pitchFamily="49" charset="-122"/>
                          <a:ea typeface="黑体" panose="02010609060101010101" pitchFamily="49" charset="-122"/>
                        </a:rPr>
                        <a:t>4</a:t>
                      </a:r>
                      <a:r>
                        <a:rPr lang="zh-CN" sz="1400" kern="100" dirty="0">
                          <a:effectLst/>
                          <a:latin typeface="黑体" panose="02010609060101010101" pitchFamily="49" charset="-122"/>
                          <a:ea typeface="黑体" panose="02010609060101010101" pitchFamily="49" charset="-122"/>
                        </a:rPr>
                        <a:t>万多（</a:t>
                      </a:r>
                      <a:r>
                        <a:rPr lang="en-US" sz="1400" kern="100" dirty="0">
                          <a:effectLst/>
                          <a:latin typeface="黑体" panose="02010609060101010101" pitchFamily="49" charset="-122"/>
                          <a:ea typeface="黑体" panose="02010609060101010101" pitchFamily="49" charset="-122"/>
                        </a:rPr>
                        <a:t>2014</a:t>
                      </a:r>
                      <a:r>
                        <a:rPr lang="zh-CN" sz="1400" kern="100" dirty="0">
                          <a:effectLst/>
                          <a:latin typeface="黑体" panose="02010609060101010101" pitchFamily="49" charset="-122"/>
                          <a:ea typeface="黑体" panose="02010609060101010101" pitchFamily="49" charset="-122"/>
                        </a:rPr>
                        <a:t>年之后的）</a:t>
                      </a:r>
                      <a:endParaRPr lang="zh-CN" sz="1400" kern="100" dirty="0">
                        <a:effectLst/>
                        <a:latin typeface="黑体" panose="02010609060101010101" pitchFamily="49" charset="-122"/>
                        <a:ea typeface="黑体" panose="02010609060101010101" pitchFamily="49" charset="-122"/>
                      </a:endParaRPr>
                    </a:p>
                  </a:txBody>
                  <a:tcPr marL="68580" marR="68580" marT="0" marB="0" anchor="ctr"/>
                </a:tc>
                <a:tc>
                  <a:txBody>
                    <a:bodyPr/>
                    <a:lstStyle/>
                    <a:p>
                      <a:pPr algn="l"/>
                      <a:r>
                        <a:rPr lang="en-US" sz="1400" kern="100" dirty="0">
                          <a:effectLst/>
                          <a:latin typeface="黑体" panose="02010609060101010101" pitchFamily="49" charset="-122"/>
                          <a:ea typeface="黑体" panose="02010609060101010101" pitchFamily="49" charset="-122"/>
                        </a:rPr>
                        <a:t>OA</a:t>
                      </a:r>
                      <a:r>
                        <a:rPr lang="zh-CN" sz="1400" kern="100" dirty="0">
                          <a:effectLst/>
                          <a:latin typeface="黑体" panose="02010609060101010101" pitchFamily="49" charset="-122"/>
                          <a:ea typeface="黑体" panose="02010609060101010101" pitchFamily="49" charset="-122"/>
                        </a:rPr>
                        <a:t>链接</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季度</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资源介绍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446719" y="1056024"/>
            <a:ext cx="8324748" cy="958850"/>
          </a:xfrm>
          <a:prstGeom prst="rect">
            <a:avLst/>
          </a:prstGeom>
        </p:spPr>
        <p:txBody>
          <a:bodyPr wrap="square" lIns="121901" tIns="60951" rIns="121901" bIns="60951">
            <a:spAutoFit/>
          </a:bodyPr>
          <a:lstStyle/>
          <a:p>
            <a:pPr defTabSz="914400">
              <a:lnSpc>
                <a:spcPct val="130000"/>
              </a:lnSpc>
            </a:pPr>
            <a:r>
              <a:rPr sz="1400" kern="0" dirty="0">
                <a:latin typeface="黑体" panose="02010609060101010101" pitchFamily="49" charset="-122"/>
                <a:ea typeface="黑体" panose="02010609060101010101" pitchFamily="49" charset="-122"/>
              </a:rPr>
              <a:t>国外专利</a:t>
            </a:r>
            <a:r>
              <a:rPr lang="en-US" altLang="zh-CN" sz="1400" kern="0" dirty="0">
                <a:solidFill>
                  <a:srgbClr val="FE6500"/>
                </a:solidFill>
                <a:latin typeface="黑体" panose="02010609060101010101" pitchFamily="49" charset="-122"/>
                <a:ea typeface="黑体" panose="02010609060101010101" pitchFamily="49" charset="-122"/>
              </a:rPr>
              <a:t>1.08</a:t>
            </a:r>
            <a:r>
              <a:rPr lang="zh-CN" altLang="en-US" sz="1400" kern="0" dirty="0">
                <a:solidFill>
                  <a:srgbClr val="FE6500"/>
                </a:solidFill>
                <a:latin typeface="黑体" panose="02010609060101010101" pitchFamily="49" charset="-122"/>
                <a:ea typeface="黑体" panose="02010609060101010101" pitchFamily="49" charset="-122"/>
              </a:rPr>
              <a:t>亿</a:t>
            </a:r>
            <a:r>
              <a:rPr sz="1400" kern="0" dirty="0">
                <a:latin typeface="黑体" panose="02010609060101010101" pitchFamily="49" charset="-122"/>
                <a:ea typeface="黑体" panose="02010609060101010101" pitchFamily="49" charset="-122"/>
              </a:rPr>
              <a:t>条，通过国际专利分类法（IPC）进行分类，收录范围涉及中国、美国、日本、英国、德国、法国、瑞士、俄罗斯、韩国、加拿大、澳大利亚、世界知识产权组织、欧洲专利局等十一国两组两地区织数据。</a:t>
            </a:r>
            <a:endParaRPr sz="1400" kern="0" dirty="0">
              <a:latin typeface="黑体" panose="02010609060101010101" pitchFamily="49" charset="-122"/>
              <a:ea typeface="黑体" panose="02010609060101010101" pitchFamily="49" charset="-122"/>
            </a:endParaRPr>
          </a:p>
        </p:txBody>
      </p:sp>
      <p:sp>
        <p:nvSpPr>
          <p:cNvPr id="6" name="矩形 5"/>
          <p:cNvSpPr/>
          <p:nvPr/>
        </p:nvSpPr>
        <p:spPr>
          <a:xfrm>
            <a:off x="2892476" y="4242213"/>
            <a:ext cx="3359048" cy="36347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楷体" panose="02010609060101010101" pitchFamily="49" charset="-122"/>
                <a:ea typeface="楷体" panose="02010609060101010101" pitchFamily="49" charset="-122"/>
              </a:rPr>
              <a:t>表</a:t>
            </a:r>
            <a:r>
              <a:rPr lang="en-US" altLang="zh-CN" sz="1400" kern="0" dirty="0">
                <a:solidFill>
                  <a:srgbClr val="1F1F1F"/>
                </a:solidFill>
                <a:latin typeface="楷体" panose="02010609060101010101" pitchFamily="49" charset="-122"/>
                <a:ea typeface="楷体" panose="02010609060101010101" pitchFamily="49" charset="-122"/>
              </a:rPr>
              <a:t>5 </a:t>
            </a:r>
            <a:r>
              <a:rPr lang="zh-CN" altLang="zh-CN" sz="1400" kern="0" dirty="0">
                <a:solidFill>
                  <a:srgbClr val="1F1F1F"/>
                </a:solidFill>
                <a:latin typeface="楷体" panose="02010609060101010101" pitchFamily="49" charset="-122"/>
                <a:ea typeface="楷体" panose="02010609060101010101" pitchFamily="49" charset="-122"/>
              </a:rPr>
              <a:t>科技报告资源收录</a:t>
            </a:r>
            <a:r>
              <a:rPr lang="zh-CN" altLang="en-US" sz="1400" kern="0" dirty="0">
                <a:solidFill>
                  <a:srgbClr val="1F1F1F"/>
                </a:solidFill>
                <a:latin typeface="楷体" panose="02010609060101010101" pitchFamily="49" charset="-122"/>
                <a:ea typeface="楷体" panose="02010609060101010101" pitchFamily="49" charset="-122"/>
              </a:rPr>
              <a:t>情况</a:t>
            </a:r>
            <a:r>
              <a:rPr lang="zh-CN" altLang="zh-CN" sz="1400" kern="0" dirty="0">
                <a:solidFill>
                  <a:srgbClr val="1F1F1F"/>
                </a:solidFill>
                <a:latin typeface="楷体" panose="02010609060101010101" pitchFamily="49" charset="-122"/>
                <a:ea typeface="楷体" panose="02010609060101010101" pitchFamily="49" charset="-122"/>
              </a:rPr>
              <a:t>（共</a:t>
            </a:r>
            <a:r>
              <a:rPr lang="en-US" altLang="zh-CN" sz="1400" kern="0" dirty="0">
                <a:solidFill>
                  <a:srgbClr val="1F1F1F"/>
                </a:solidFill>
                <a:latin typeface="楷体" panose="02010609060101010101" pitchFamily="49" charset="-122"/>
                <a:ea typeface="楷体" panose="02010609060101010101" pitchFamily="49" charset="-122"/>
              </a:rPr>
              <a:t>118</a:t>
            </a:r>
            <a:r>
              <a:rPr lang="zh-CN" altLang="zh-CN" sz="1400" kern="0" dirty="0">
                <a:solidFill>
                  <a:srgbClr val="1F1F1F"/>
                </a:solidFill>
                <a:latin typeface="楷体" panose="02010609060101010101" pitchFamily="49" charset="-122"/>
                <a:ea typeface="楷体" panose="02010609060101010101" pitchFamily="49" charset="-122"/>
              </a:rPr>
              <a:t>万）</a:t>
            </a:r>
            <a:endParaRPr lang="zh-CN" altLang="zh-CN" sz="1400" kern="0" dirty="0">
              <a:solidFill>
                <a:srgbClr val="1F1F1F"/>
              </a:solidFill>
              <a:latin typeface="楷体" panose="02010609060101010101" pitchFamily="49" charset="-122"/>
              <a:ea typeface="楷体" panose="02010609060101010101" pitchFamily="49" charset="-122"/>
            </a:endParaRPr>
          </a:p>
        </p:txBody>
      </p:sp>
      <p:sp>
        <p:nvSpPr>
          <p:cNvPr id="7" name="矩形 6"/>
          <p:cNvSpPr/>
          <p:nvPr/>
        </p:nvSpPr>
        <p:spPr>
          <a:xfrm>
            <a:off x="446718" y="591070"/>
            <a:ext cx="1712281" cy="480060"/>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外文专利</a:t>
            </a:r>
            <a:endParaRPr lang="en-US" altLang="zh-CN" b="1" kern="0" dirty="0">
              <a:solidFill>
                <a:srgbClr val="2E72AA"/>
              </a:solidFill>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custDataLst>
              <p:tags r:id="rId1"/>
            </p:custDataLst>
          </p:nvPr>
        </p:nvGraphicFramePr>
        <p:xfrm>
          <a:off x="1172949" y="2359323"/>
          <a:ext cx="6872287" cy="566916"/>
        </p:xfrm>
        <a:graphic>
          <a:graphicData uri="http://schemas.openxmlformats.org/drawingml/2006/table">
            <a:tbl>
              <a:tblPr firstRow="1" firstCol="1" bandRow="1">
                <a:tableStyleId>{5940675A-B579-460E-94D1-54222C63F5DA}</a:tableStyleId>
              </a:tblPr>
              <a:tblGrid>
                <a:gridCol w="1598409"/>
                <a:gridCol w="2565400"/>
                <a:gridCol w="1608667"/>
                <a:gridCol w="1099811"/>
              </a:tblGrid>
              <a:tr h="312915">
                <a:tc>
                  <a:txBody>
                    <a:bodyPr/>
                    <a:lstStyle/>
                    <a:p>
                      <a:pPr algn="l"/>
                      <a:r>
                        <a:rPr lang="zh-CN" sz="1400" b="1" kern="100" dirty="0">
                          <a:effectLst/>
                          <a:latin typeface="黑体" panose="02010609060101010101" pitchFamily="49" charset="-122"/>
                          <a:ea typeface="黑体" panose="02010609060101010101" pitchFamily="49" charset="-122"/>
                        </a:rPr>
                        <a:t>数据来源</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数据量</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a:effectLst/>
                          <a:latin typeface="黑体" panose="02010609060101010101" pitchFamily="49" charset="-122"/>
                          <a:ea typeface="黑体" panose="02010609060101010101" pitchFamily="49" charset="-122"/>
                        </a:rPr>
                        <a:t>全文获取方式</a:t>
                      </a:r>
                      <a:endParaRPr lang="zh-CN" sz="1400" b="1"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更新周期</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r>
              <a:tr h="254001">
                <a:tc>
                  <a:txBody>
                    <a:bodyPr/>
                    <a:lstStyle/>
                    <a:p>
                      <a:pPr algn="l"/>
                      <a:r>
                        <a:rPr lang="zh-CN" altLang="en-US" sz="1400" kern="100" dirty="0">
                          <a:effectLst/>
                          <a:latin typeface="黑体" panose="02010609060101010101" pitchFamily="49" charset="-122"/>
                          <a:ea typeface="黑体" panose="02010609060101010101" pitchFamily="49" charset="-122"/>
                          <a:cs typeface="+mn-cs"/>
                        </a:rPr>
                        <a:t>欧洲专利局</a:t>
                      </a:r>
                      <a:endParaRPr lang="zh-CN" altLang="en-US" sz="1400" kern="100" dirty="0">
                        <a:effectLst/>
                        <a:latin typeface="黑体" panose="02010609060101010101" pitchFamily="49" charset="-122"/>
                        <a:ea typeface="黑体" panose="02010609060101010101" pitchFamily="49" charset="-122"/>
                        <a:cs typeface="+mn-cs"/>
                      </a:endParaRPr>
                    </a:p>
                  </a:txBody>
                  <a:tcPr marL="68580" marR="68580" marT="0" marB="0" anchor="ctr"/>
                </a:tc>
                <a:tc>
                  <a:txBody>
                    <a:bodyPr/>
                    <a:lstStyle/>
                    <a:p>
                      <a:pPr algn="l"/>
                      <a:r>
                        <a:rPr lang="en-US" sz="1400" kern="100" dirty="0">
                          <a:effectLst/>
                          <a:latin typeface="黑体" panose="02010609060101010101" pitchFamily="49" charset="-122"/>
                          <a:ea typeface="黑体" panose="02010609060101010101" pitchFamily="49" charset="-122"/>
                        </a:rPr>
                        <a:t>1.08</a:t>
                      </a:r>
                      <a:r>
                        <a:rPr lang="zh-CN" altLang="en-US" sz="1400" kern="100" dirty="0">
                          <a:effectLst/>
                          <a:latin typeface="黑体" panose="02010609060101010101" pitchFamily="49" charset="-122"/>
                          <a:ea typeface="黑体" panose="02010609060101010101" pitchFamily="49" charset="-122"/>
                        </a:rPr>
                        <a:t>亿</a:t>
                      </a:r>
                      <a:endParaRPr lang="zh-CN" altLang="en-US" sz="1400" kern="100" dirty="0">
                        <a:effectLst/>
                        <a:latin typeface="黑体" panose="02010609060101010101" pitchFamily="49" charset="-122"/>
                        <a:ea typeface="黑体" panose="02010609060101010101" pitchFamily="49" charset="-122"/>
                      </a:endParaRPr>
                    </a:p>
                  </a:txBody>
                  <a:tcPr marL="68580" marR="68580" marT="0" marB="0" anchor="ctr"/>
                </a:tc>
                <a:tc>
                  <a:txBody>
                    <a:bodyPr/>
                    <a:lstStyle/>
                    <a:p>
                      <a:pPr algn="l"/>
                      <a:r>
                        <a:rPr lang="en-US" altLang="zh-CN" sz="1400" kern="100" dirty="0">
                          <a:effectLst/>
                          <a:latin typeface="黑体" panose="02010609060101010101" pitchFamily="49" charset="-122"/>
                          <a:ea typeface="黑体" panose="02010609060101010101" pitchFamily="49" charset="-122"/>
                        </a:rPr>
                        <a:t>OA</a:t>
                      </a:r>
                      <a:r>
                        <a:rPr lang="zh-CN" sz="1400" kern="100" dirty="0">
                          <a:effectLst/>
                          <a:latin typeface="黑体" panose="02010609060101010101" pitchFamily="49" charset="-122"/>
                          <a:ea typeface="黑体" panose="02010609060101010101" pitchFamily="49" charset="-122"/>
                        </a:rPr>
                        <a:t>链接</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季度</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grpSp>
        <p:nvGrpSpPr>
          <p:cNvPr id="75" name="组合 74"/>
          <p:cNvGrpSpPr/>
          <p:nvPr/>
        </p:nvGrpSpPr>
        <p:grpSpPr>
          <a:xfrm>
            <a:off x="3977603" y="1510023"/>
            <a:ext cx="2244995" cy="1335920"/>
            <a:chOff x="5343050" y="2771741"/>
            <a:chExt cx="2244995" cy="1335920"/>
          </a:xfrm>
          <a:solidFill>
            <a:schemeClr val="accent2"/>
          </a:solidFill>
        </p:grpSpPr>
        <p:sp>
          <p:nvSpPr>
            <p:cNvPr id="76" name="直角三角形 75"/>
            <p:cNvSpPr/>
            <p:nvPr/>
          </p:nvSpPr>
          <p:spPr>
            <a:xfrm rot="1800000">
              <a:off x="5343050" y="2771741"/>
              <a:ext cx="2244995" cy="1335920"/>
            </a:xfrm>
            <a:prstGeom prst="r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ea"/>
                <a:sym typeface="+mn-lt"/>
              </a:endParaRPr>
            </a:p>
          </p:txBody>
        </p:sp>
        <p:sp>
          <p:nvSpPr>
            <p:cNvPr id="77" name="矩形 7"/>
            <p:cNvSpPr>
              <a:spLocks noChangeArrowheads="1"/>
            </p:cNvSpPr>
            <p:nvPr/>
          </p:nvSpPr>
          <p:spPr bwMode="auto">
            <a:xfrm rot="1800000">
              <a:off x="5447202" y="3375022"/>
              <a:ext cx="902811" cy="307777"/>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defRPr/>
              </a:pPr>
              <a:r>
                <a:rPr lang="zh-CN" altLang="en-US" sz="1400" b="1" kern="0" dirty="0">
                  <a:solidFill>
                    <a:schemeClr val="bg1"/>
                  </a:solidFill>
                  <a:latin typeface="黑体" panose="02010609060101010101" pitchFamily="49" charset="-122"/>
                  <a:ea typeface="黑体" panose="02010609060101010101" pitchFamily="49" charset="-122"/>
                  <a:cs typeface="+mn-ea"/>
                  <a:sym typeface="+mn-lt"/>
                </a:rPr>
                <a:t>资源导航</a:t>
              </a:r>
              <a:endParaRPr kumimoji="0" lang="zh-CN" altLang="en-US" sz="1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ea"/>
                <a:sym typeface="+mn-lt"/>
              </a:endParaRPr>
            </a:p>
          </p:txBody>
        </p:sp>
      </p:grpSp>
      <p:grpSp>
        <p:nvGrpSpPr>
          <p:cNvPr id="78" name="组合 77"/>
          <p:cNvGrpSpPr/>
          <p:nvPr/>
        </p:nvGrpSpPr>
        <p:grpSpPr>
          <a:xfrm>
            <a:off x="3977560" y="3773868"/>
            <a:ext cx="2244995" cy="1348885"/>
            <a:chOff x="5343007" y="5035586"/>
            <a:chExt cx="2244995" cy="1348885"/>
          </a:xfrm>
          <a:solidFill>
            <a:schemeClr val="accent1"/>
          </a:solidFill>
        </p:grpSpPr>
        <p:sp>
          <p:nvSpPr>
            <p:cNvPr id="79" name="直角三角形 78"/>
            <p:cNvSpPr/>
            <p:nvPr/>
          </p:nvSpPr>
          <p:spPr>
            <a:xfrm rot="8990440">
              <a:off x="5343007" y="5048551"/>
              <a:ext cx="2244995"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ea"/>
                <a:sym typeface="+mn-lt"/>
              </a:endParaRPr>
            </a:p>
          </p:txBody>
        </p:sp>
        <p:sp>
          <p:nvSpPr>
            <p:cNvPr id="80" name="矩形 7"/>
            <p:cNvSpPr>
              <a:spLocks noChangeArrowheads="1"/>
            </p:cNvSpPr>
            <p:nvPr/>
          </p:nvSpPr>
          <p:spPr bwMode="auto">
            <a:xfrm rot="19800000" flipH="1">
              <a:off x="6262613" y="5035586"/>
              <a:ext cx="902811" cy="3077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ea"/>
                  <a:sym typeface="+mn-lt"/>
                </a:rPr>
                <a:t>资源检索</a:t>
              </a:r>
              <a:endParaRPr kumimoji="0" lang="zh-CN" altLang="en-US" sz="1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ea"/>
                <a:sym typeface="+mn-lt"/>
              </a:endParaRPr>
            </a:p>
          </p:txBody>
        </p:sp>
      </p:grpSp>
      <p:grpSp>
        <p:nvGrpSpPr>
          <p:cNvPr id="81" name="组合 80"/>
          <p:cNvGrpSpPr/>
          <p:nvPr/>
        </p:nvGrpSpPr>
        <p:grpSpPr>
          <a:xfrm>
            <a:off x="2458047" y="2192578"/>
            <a:ext cx="1335920" cy="2244994"/>
            <a:chOff x="3823494" y="3454296"/>
            <a:chExt cx="1335920" cy="2244994"/>
          </a:xfrm>
          <a:solidFill>
            <a:schemeClr val="tx2"/>
          </a:solidFill>
        </p:grpSpPr>
        <p:sp>
          <p:nvSpPr>
            <p:cNvPr id="82" name="直角三角形 81"/>
            <p:cNvSpPr/>
            <p:nvPr/>
          </p:nvSpPr>
          <p:spPr>
            <a:xfrm rot="16200000">
              <a:off x="3368957" y="3908833"/>
              <a:ext cx="2244994" cy="133592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chemeClr val="bg1"/>
                </a:solidFill>
                <a:effectLst/>
                <a:uLnTx/>
                <a:uFillTx/>
                <a:latin typeface="黑体" panose="02010609060101010101" pitchFamily="49" charset="-122"/>
                <a:ea typeface="黑体" panose="02010609060101010101" pitchFamily="49" charset="-122"/>
                <a:cs typeface="+mn-ea"/>
                <a:sym typeface="+mn-lt"/>
              </a:endParaRPr>
            </a:p>
          </p:txBody>
        </p:sp>
        <p:sp>
          <p:nvSpPr>
            <p:cNvPr id="83" name="矩形 7"/>
            <p:cNvSpPr>
              <a:spLocks noChangeArrowheads="1"/>
            </p:cNvSpPr>
            <p:nvPr/>
          </p:nvSpPr>
          <p:spPr bwMode="auto">
            <a:xfrm flipH="1">
              <a:off x="4236443" y="5036549"/>
              <a:ext cx="902811" cy="3077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ea"/>
                  <a:sym typeface="+mn-lt"/>
                </a:rPr>
                <a:t>全文获取</a:t>
              </a:r>
              <a:endParaRPr kumimoji="0" lang="zh-CN" altLang="en-US" sz="1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ea"/>
                <a:sym typeface="+mn-lt"/>
              </a:endParaRPr>
            </a:p>
          </p:txBody>
        </p:sp>
      </p:grpSp>
      <p:sp>
        <p:nvSpPr>
          <p:cNvPr id="84" name="TextBox 18"/>
          <p:cNvSpPr txBox="1"/>
          <p:nvPr/>
        </p:nvSpPr>
        <p:spPr>
          <a:xfrm>
            <a:off x="5362505" y="1215017"/>
            <a:ext cx="1859564" cy="1453026"/>
          </a:xfrm>
          <a:prstGeom prst="rect">
            <a:avLst/>
          </a:prstGeom>
          <a:noFill/>
        </p:spPr>
        <p:txBody>
          <a:bodyPr wrap="square" rtlCol="0">
            <a:spAutoFit/>
          </a:bodyPr>
          <a:lstStyle/>
          <a:p>
            <a:pPr defTabSz="609600">
              <a:lnSpc>
                <a:spcPct val="130000"/>
              </a:lnSpc>
              <a:defRPr/>
            </a:pPr>
            <a:r>
              <a:rPr kumimoji="1" lang="zh-CN" altLang="en-US" sz="1400" kern="0" dirty="0">
                <a:solidFill>
                  <a:prstClr val="black">
                    <a:lumMod val="75000"/>
                    <a:lumOff val="25000"/>
                  </a:prstClr>
                </a:solidFill>
                <a:latin typeface="黑体" panose="02010609060101010101" pitchFamily="49" charset="-122"/>
                <a:ea typeface="黑体" panose="02010609060101010101" pitchFamily="49" charset="-122"/>
              </a:rPr>
              <a:t>期刊</a:t>
            </a:r>
            <a:endParaRPr kumimoji="1" lang="en-US" altLang="zh-CN" sz="1400" kern="0" dirty="0">
              <a:solidFill>
                <a:prstClr val="black">
                  <a:lumMod val="75000"/>
                  <a:lumOff val="25000"/>
                </a:prstClr>
              </a:solidFill>
              <a:latin typeface="黑体" panose="02010609060101010101" pitchFamily="49" charset="-122"/>
              <a:ea typeface="黑体" panose="02010609060101010101" pitchFamily="49" charset="-122"/>
            </a:endParaRPr>
          </a:p>
          <a:p>
            <a:pPr defTabSz="609600">
              <a:lnSpc>
                <a:spcPct val="130000"/>
              </a:lnSpc>
              <a:defRPr/>
            </a:pPr>
            <a:r>
              <a:rPr kumimoji="1" lang="zh-CN" altLang="en-US" sz="1400" kern="0" dirty="0">
                <a:solidFill>
                  <a:prstClr val="black">
                    <a:lumMod val="75000"/>
                    <a:lumOff val="25000"/>
                  </a:prstClr>
                </a:solidFill>
                <a:latin typeface="黑体" panose="02010609060101010101" pitchFamily="49" charset="-122"/>
                <a:ea typeface="黑体" panose="02010609060101010101" pitchFamily="49" charset="-122"/>
              </a:rPr>
              <a:t>学位</a:t>
            </a:r>
            <a:endParaRPr kumimoji="1" lang="en-US" altLang="zh-CN" sz="1400" kern="0" dirty="0">
              <a:solidFill>
                <a:prstClr val="black">
                  <a:lumMod val="75000"/>
                  <a:lumOff val="25000"/>
                </a:prstClr>
              </a:solidFill>
              <a:latin typeface="黑体" panose="02010609060101010101" pitchFamily="49" charset="-122"/>
              <a:ea typeface="黑体" panose="02010609060101010101" pitchFamily="49" charset="-122"/>
            </a:endParaRPr>
          </a:p>
          <a:p>
            <a:pPr defTabSz="609600">
              <a:lnSpc>
                <a:spcPct val="130000"/>
              </a:lnSpc>
              <a:defRPr/>
            </a:pPr>
            <a:r>
              <a:rPr kumimoji="1" lang="zh-CN" altLang="en-US" sz="1400" kern="0" dirty="0">
                <a:solidFill>
                  <a:prstClr val="black">
                    <a:lumMod val="75000"/>
                    <a:lumOff val="25000"/>
                  </a:prstClr>
                </a:solidFill>
                <a:latin typeface="黑体" panose="02010609060101010101" pitchFamily="49" charset="-122"/>
                <a:ea typeface="黑体" panose="02010609060101010101" pitchFamily="49" charset="-122"/>
              </a:rPr>
              <a:t>会议</a:t>
            </a:r>
            <a:endParaRPr kumimoji="1" lang="en-US" altLang="zh-CN" sz="1400" kern="0" dirty="0">
              <a:solidFill>
                <a:prstClr val="black">
                  <a:lumMod val="75000"/>
                  <a:lumOff val="25000"/>
                </a:prstClr>
              </a:solidFill>
              <a:latin typeface="黑体" panose="02010609060101010101" pitchFamily="49" charset="-122"/>
              <a:ea typeface="黑体" panose="02010609060101010101" pitchFamily="49" charset="-122"/>
            </a:endParaRPr>
          </a:p>
          <a:p>
            <a:pPr defTabSz="609600">
              <a:lnSpc>
                <a:spcPct val="130000"/>
              </a:lnSpc>
              <a:defRPr/>
            </a:pPr>
            <a:r>
              <a:rPr kumimoji="1" lang="zh-CN" altLang="en-US" sz="1400" kern="0" dirty="0">
                <a:solidFill>
                  <a:prstClr val="black">
                    <a:lumMod val="75000"/>
                    <a:lumOff val="25000"/>
                  </a:prstClr>
                </a:solidFill>
                <a:latin typeface="黑体" panose="02010609060101010101" pitchFamily="49" charset="-122"/>
                <a:ea typeface="黑体" panose="02010609060101010101" pitchFamily="49" charset="-122"/>
              </a:rPr>
              <a:t>科技报告</a:t>
            </a:r>
            <a:endParaRPr kumimoji="1" lang="en-US" altLang="zh-CN" sz="1400" kern="0" dirty="0">
              <a:solidFill>
                <a:prstClr val="black">
                  <a:lumMod val="75000"/>
                  <a:lumOff val="25000"/>
                </a:prstClr>
              </a:solidFill>
              <a:latin typeface="黑体" panose="02010609060101010101" pitchFamily="49" charset="-122"/>
              <a:ea typeface="黑体" panose="02010609060101010101" pitchFamily="49" charset="-122"/>
            </a:endParaRPr>
          </a:p>
          <a:p>
            <a:pPr defTabSz="609600">
              <a:lnSpc>
                <a:spcPct val="130000"/>
              </a:lnSpc>
              <a:defRPr/>
            </a:pPr>
            <a:r>
              <a:rPr kumimoji="1" lang="zh-CN" altLang="en-US" sz="1400" kern="0" dirty="0">
                <a:solidFill>
                  <a:prstClr val="black">
                    <a:lumMod val="75000"/>
                    <a:lumOff val="25000"/>
                  </a:prstClr>
                </a:solidFill>
                <a:latin typeface="黑体" panose="02010609060101010101" pitchFamily="49" charset="-122"/>
                <a:ea typeface="黑体" panose="02010609060101010101" pitchFamily="49" charset="-122"/>
              </a:rPr>
              <a:t>专利</a:t>
            </a:r>
            <a:endParaRPr kumimoji="1" lang="en-US" altLang="zh-CN" sz="1400" kern="0" dirty="0">
              <a:solidFill>
                <a:prstClr val="black">
                  <a:lumMod val="75000"/>
                  <a:lumOff val="25000"/>
                </a:prstClr>
              </a:solidFill>
              <a:latin typeface="黑体" panose="02010609060101010101" pitchFamily="49" charset="-122"/>
              <a:ea typeface="黑体" panose="02010609060101010101" pitchFamily="49" charset="-122"/>
            </a:endParaRPr>
          </a:p>
        </p:txBody>
      </p:sp>
      <p:sp>
        <p:nvSpPr>
          <p:cNvPr id="85" name="文本框 84"/>
          <p:cNvSpPr txBox="1"/>
          <p:nvPr/>
        </p:nvSpPr>
        <p:spPr>
          <a:xfrm>
            <a:off x="5325641" y="909463"/>
            <a:ext cx="314159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400" b="1" kern="0" dirty="0">
                <a:solidFill>
                  <a:schemeClr val="tx2">
                    <a:lumMod val="40000"/>
                    <a:lumOff val="60000"/>
                  </a:schemeClr>
                </a:solidFill>
                <a:latin typeface="黑体" panose="02010609060101010101" pitchFamily="49" charset="-122"/>
                <a:ea typeface="黑体" panose="02010609060101010101" pitchFamily="49" charset="-122"/>
                <a:cs typeface="+mn-ea"/>
                <a:sym typeface="+mn-lt"/>
              </a:rPr>
              <a:t>资源导航</a:t>
            </a:r>
            <a:endParaRPr kumimoji="0" lang="zh-CN" altLang="en-US" sz="1400" b="1" i="0" u="none" strike="noStrike" kern="0" cap="none" spc="0" normalizeH="0" baseline="0" noProof="0" dirty="0">
              <a:ln>
                <a:noFill/>
              </a:ln>
              <a:solidFill>
                <a:schemeClr val="tx2">
                  <a:lumMod val="40000"/>
                  <a:lumOff val="60000"/>
                </a:schemeClr>
              </a:solidFill>
              <a:effectLst/>
              <a:uLnTx/>
              <a:uFillTx/>
              <a:latin typeface="黑体" panose="02010609060101010101" pitchFamily="49" charset="-122"/>
              <a:ea typeface="黑体" panose="02010609060101010101" pitchFamily="49" charset="-122"/>
              <a:cs typeface="+mn-ea"/>
              <a:sym typeface="+mn-lt"/>
            </a:endParaRPr>
          </a:p>
        </p:txBody>
      </p:sp>
      <p:sp>
        <p:nvSpPr>
          <p:cNvPr id="86" name="TextBox 18"/>
          <p:cNvSpPr txBox="1"/>
          <p:nvPr/>
        </p:nvSpPr>
        <p:spPr>
          <a:xfrm>
            <a:off x="6431593" y="3622012"/>
            <a:ext cx="1865739" cy="892873"/>
          </a:xfrm>
          <a:prstGeom prst="rect">
            <a:avLst/>
          </a:prstGeom>
          <a:noFill/>
        </p:spPr>
        <p:txBody>
          <a:bodyPr wrap="square" rtlCol="0">
            <a:spAutoFit/>
          </a:bodyPr>
          <a:lstStyle/>
          <a:p>
            <a:pPr defTabSz="609600">
              <a:lnSpc>
                <a:spcPct val="130000"/>
              </a:lnSpc>
              <a:defRPr/>
            </a:pPr>
            <a:r>
              <a:rPr lang="en-US" altLang="zh-CN" sz="1400" kern="0" dirty="0">
                <a:solidFill>
                  <a:srgbClr val="1F1F1F"/>
                </a:solidFill>
                <a:latin typeface="黑体" panose="02010609060101010101" pitchFamily="49" charset="-122"/>
                <a:ea typeface="黑体" panose="02010609060101010101" pitchFamily="49" charset="-122"/>
              </a:rPr>
              <a:t>PQ</a:t>
            </a:r>
            <a:r>
              <a:rPr lang="zh-CN" altLang="zh-CN" sz="1400" kern="0" dirty="0">
                <a:solidFill>
                  <a:srgbClr val="1F1F1F"/>
                </a:solidFill>
                <a:latin typeface="黑体" panose="02010609060101010101" pitchFamily="49" charset="-122"/>
                <a:ea typeface="黑体" panose="02010609060101010101" pitchFamily="49" charset="-122"/>
              </a:rPr>
              <a:t>检索</a:t>
            </a:r>
            <a:endParaRPr lang="en-US" altLang="zh-CN" sz="1400" kern="0" dirty="0">
              <a:solidFill>
                <a:srgbClr val="1F1F1F"/>
              </a:solidFill>
              <a:latin typeface="黑体" panose="02010609060101010101" pitchFamily="49" charset="-122"/>
              <a:ea typeface="黑体" panose="02010609060101010101" pitchFamily="49" charset="-122"/>
            </a:endParaRPr>
          </a:p>
          <a:p>
            <a:pPr defTabSz="609600">
              <a:lnSpc>
                <a:spcPct val="130000"/>
              </a:lnSpc>
              <a:defRPr/>
            </a:pPr>
            <a:r>
              <a:rPr lang="zh-CN" altLang="zh-CN" sz="1400" kern="0" dirty="0">
                <a:solidFill>
                  <a:srgbClr val="1F1F1F"/>
                </a:solidFill>
                <a:latin typeface="黑体" panose="02010609060101010101" pitchFamily="49" charset="-122"/>
                <a:ea typeface="黑体" panose="02010609060101010101" pitchFamily="49" charset="-122"/>
              </a:rPr>
              <a:t>精确和模糊检索</a:t>
            </a:r>
            <a:endParaRPr lang="en-US" altLang="zh-CN" sz="1400" kern="0" dirty="0">
              <a:solidFill>
                <a:srgbClr val="1F1F1F"/>
              </a:solidFill>
              <a:latin typeface="黑体" panose="02010609060101010101" pitchFamily="49" charset="-122"/>
              <a:ea typeface="黑体" panose="02010609060101010101" pitchFamily="49" charset="-122"/>
            </a:endParaRPr>
          </a:p>
          <a:p>
            <a:pPr defTabSz="609600">
              <a:lnSpc>
                <a:spcPct val="130000"/>
              </a:lnSpc>
              <a:defRPr/>
            </a:pPr>
            <a:r>
              <a:rPr lang="zh-CN" altLang="zh-CN" sz="1400" kern="0" dirty="0">
                <a:solidFill>
                  <a:srgbClr val="1F1F1F"/>
                </a:solidFill>
                <a:latin typeface="黑体" panose="02010609060101010101" pitchFamily="49" charset="-122"/>
                <a:ea typeface="黑体" panose="02010609060101010101" pitchFamily="49" charset="-122"/>
              </a:rPr>
              <a:t>布尔逻辑检索</a:t>
            </a:r>
            <a:endParaRPr kumimoji="1" lang="en-US" altLang="zh-CN" sz="1400" kern="0" dirty="0">
              <a:solidFill>
                <a:prstClr val="black">
                  <a:lumMod val="75000"/>
                  <a:lumOff val="25000"/>
                </a:prstClr>
              </a:solidFill>
              <a:latin typeface="黑体" panose="02010609060101010101" pitchFamily="49" charset="-122"/>
              <a:ea typeface="黑体" panose="02010609060101010101" pitchFamily="49" charset="-122"/>
            </a:endParaRPr>
          </a:p>
        </p:txBody>
      </p:sp>
      <p:sp>
        <p:nvSpPr>
          <p:cNvPr id="87" name="文本框 86"/>
          <p:cNvSpPr txBox="1"/>
          <p:nvPr/>
        </p:nvSpPr>
        <p:spPr>
          <a:xfrm>
            <a:off x="6431593" y="3307713"/>
            <a:ext cx="227121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400" b="1" kern="0" dirty="0">
                <a:solidFill>
                  <a:schemeClr val="accent1"/>
                </a:solidFill>
                <a:latin typeface="黑体" panose="02010609060101010101" pitchFamily="49" charset="-122"/>
                <a:ea typeface="黑体" panose="02010609060101010101" pitchFamily="49" charset="-122"/>
                <a:cs typeface="+mn-ea"/>
                <a:sym typeface="+mn-lt"/>
              </a:rPr>
              <a:t>资源检索</a:t>
            </a:r>
            <a:endParaRPr kumimoji="0" lang="zh-CN" altLang="en-US" sz="1400" b="1" i="0" u="none" strike="noStrike" kern="0" cap="none" spc="0" normalizeH="0" baseline="0" noProof="0" dirty="0">
              <a:ln>
                <a:noFill/>
              </a:ln>
              <a:solidFill>
                <a:schemeClr val="accent1"/>
              </a:solidFill>
              <a:effectLst/>
              <a:uLnTx/>
              <a:uFillTx/>
              <a:latin typeface="黑体" panose="02010609060101010101" pitchFamily="49" charset="-122"/>
              <a:ea typeface="黑体" panose="02010609060101010101" pitchFamily="49" charset="-122"/>
              <a:cs typeface="+mn-ea"/>
              <a:sym typeface="+mn-lt"/>
            </a:endParaRPr>
          </a:p>
        </p:txBody>
      </p:sp>
      <p:sp>
        <p:nvSpPr>
          <p:cNvPr id="88" name="TextBox 18"/>
          <p:cNvSpPr txBox="1"/>
          <p:nvPr/>
        </p:nvSpPr>
        <p:spPr>
          <a:xfrm>
            <a:off x="1396996" y="2401322"/>
            <a:ext cx="1725531" cy="892873"/>
          </a:xfrm>
          <a:prstGeom prst="rect">
            <a:avLst/>
          </a:prstGeom>
          <a:noFill/>
        </p:spPr>
        <p:txBody>
          <a:bodyPr wrap="square" rtlCol="0">
            <a:spAutoFit/>
          </a:bodyPr>
          <a:lstStyle/>
          <a:p>
            <a:pPr algn="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原文传递</a:t>
            </a:r>
            <a:endParaRPr lang="en-US" altLang="zh-CN" sz="1400" kern="0" dirty="0">
              <a:solidFill>
                <a:srgbClr val="1F1F1F"/>
              </a:solidFill>
              <a:latin typeface="黑体" panose="02010609060101010101" pitchFamily="49" charset="-122"/>
              <a:ea typeface="黑体" panose="02010609060101010101" pitchFamily="49" charset="-122"/>
            </a:endParaRPr>
          </a:p>
          <a:p>
            <a:pPr algn="r" defTabSz="914400">
              <a:lnSpc>
                <a:spcPct val="130000"/>
              </a:lnSpc>
            </a:pPr>
            <a:r>
              <a:rPr lang="en-US" altLang="zh-CN" sz="1400" kern="0" dirty="0">
                <a:solidFill>
                  <a:srgbClr val="1F1F1F"/>
                </a:solidFill>
                <a:latin typeface="黑体" panose="02010609060101010101" pitchFamily="49" charset="-122"/>
                <a:ea typeface="黑体" panose="02010609060101010101" pitchFamily="49" charset="-122"/>
              </a:rPr>
              <a:t>OA</a:t>
            </a:r>
            <a:r>
              <a:rPr lang="zh-CN" altLang="zh-CN" sz="1400" kern="0" dirty="0">
                <a:solidFill>
                  <a:srgbClr val="1F1F1F"/>
                </a:solidFill>
                <a:latin typeface="黑体" panose="02010609060101010101" pitchFamily="49" charset="-122"/>
                <a:ea typeface="黑体" panose="02010609060101010101" pitchFamily="49" charset="-122"/>
              </a:rPr>
              <a:t>外链</a:t>
            </a:r>
            <a:endParaRPr lang="en-US" altLang="zh-CN" sz="1400" kern="0" dirty="0">
              <a:solidFill>
                <a:srgbClr val="1F1F1F"/>
              </a:solidFill>
              <a:latin typeface="黑体" panose="02010609060101010101" pitchFamily="49" charset="-122"/>
              <a:ea typeface="黑体" panose="02010609060101010101" pitchFamily="49" charset="-122"/>
            </a:endParaRPr>
          </a:p>
          <a:p>
            <a:pPr algn="r" defTabSz="914400">
              <a:lnSpc>
                <a:spcPct val="130000"/>
              </a:lnSpc>
            </a:pPr>
            <a:r>
              <a:rPr kumimoji="1" lang="zh-CN" altLang="en-US" sz="1400" kern="0" dirty="0">
                <a:solidFill>
                  <a:prstClr val="black">
                    <a:lumMod val="75000"/>
                    <a:lumOff val="25000"/>
                  </a:prstClr>
                </a:solidFill>
                <a:latin typeface="黑体" panose="02010609060101010101" pitchFamily="49" charset="-122"/>
                <a:ea typeface="黑体" panose="02010609060101010101" pitchFamily="49" charset="-122"/>
              </a:rPr>
              <a:t>在线阅读和下载</a:t>
            </a:r>
            <a:endParaRPr kumimoji="1" lang="en-US" altLang="zh-CN" sz="1400" kern="0" dirty="0">
              <a:solidFill>
                <a:prstClr val="black">
                  <a:lumMod val="75000"/>
                  <a:lumOff val="25000"/>
                </a:prstClr>
              </a:solidFill>
              <a:latin typeface="黑体" panose="02010609060101010101" pitchFamily="49" charset="-122"/>
              <a:ea typeface="黑体" panose="02010609060101010101" pitchFamily="49" charset="-122"/>
            </a:endParaRPr>
          </a:p>
        </p:txBody>
      </p:sp>
      <p:sp>
        <p:nvSpPr>
          <p:cNvPr id="89" name="文本框 88"/>
          <p:cNvSpPr txBox="1"/>
          <p:nvPr/>
        </p:nvSpPr>
        <p:spPr>
          <a:xfrm>
            <a:off x="-19069" y="2100875"/>
            <a:ext cx="3141597"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2"/>
                </a:solidFill>
                <a:effectLst/>
                <a:uLnTx/>
                <a:uFillTx/>
                <a:latin typeface="黑体" panose="02010609060101010101" pitchFamily="49" charset="-122"/>
                <a:ea typeface="黑体" panose="02010609060101010101" pitchFamily="49" charset="-122"/>
                <a:cs typeface="+mn-ea"/>
                <a:sym typeface="+mn-lt"/>
              </a:rPr>
              <a:t>全文获取</a:t>
            </a:r>
            <a:endParaRPr kumimoji="0" lang="zh-CN" altLang="en-US" sz="1400" b="1" i="0" u="none" strike="noStrike" kern="0" cap="none" spc="0" normalizeH="0" baseline="0" noProof="0" dirty="0">
              <a:ln>
                <a:noFill/>
              </a:ln>
              <a:solidFill>
                <a:schemeClr val="tx2"/>
              </a:solidFill>
              <a:effectLst/>
              <a:uLnTx/>
              <a:uFillTx/>
              <a:latin typeface="黑体" panose="02010609060101010101" pitchFamily="49" charset="-122"/>
              <a:ea typeface="黑体" panose="02010609060101010101" pitchFamily="49" charset="-122"/>
              <a:cs typeface="+mn-ea"/>
              <a:sym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1715527" y="1580957"/>
            <a:ext cx="6363626" cy="36347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平台提供期刊、学位、会议、科技报告</a:t>
            </a:r>
            <a:r>
              <a:rPr lang="zh-CN" altLang="en-US" sz="1400" kern="0" dirty="0">
                <a:solidFill>
                  <a:srgbClr val="1F1F1F"/>
                </a:solidFill>
                <a:latin typeface="黑体" panose="02010609060101010101" pitchFamily="49" charset="-122"/>
                <a:ea typeface="黑体" panose="02010609060101010101" pitchFamily="49" charset="-122"/>
              </a:rPr>
              <a:t>、专利</a:t>
            </a:r>
            <a:r>
              <a:rPr lang="zh-CN" altLang="zh-CN" sz="1400" kern="0" dirty="0">
                <a:solidFill>
                  <a:srgbClr val="1F1F1F"/>
                </a:solidFill>
                <a:latin typeface="黑体" panose="02010609060101010101" pitchFamily="49" charset="-122"/>
                <a:ea typeface="黑体" panose="02010609060101010101" pitchFamily="49" charset="-122"/>
              </a:rPr>
              <a:t>资源的多重维度的导航浏览功能。</a:t>
            </a:r>
            <a:endParaRPr lang="zh-CN" altLang="zh-CN" sz="1400" kern="0" dirty="0">
              <a:solidFill>
                <a:srgbClr val="1F1F1F"/>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资源导航</a:t>
            </a:r>
            <a:endParaRPr lang="en-US" altLang="zh-CN" b="1" kern="0" dirty="0">
              <a:solidFill>
                <a:srgbClr val="2E72AA"/>
              </a:solidFill>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custDataLst>
              <p:tags r:id="rId1"/>
            </p:custDataLst>
          </p:nvPr>
        </p:nvGraphicFramePr>
        <p:xfrm>
          <a:off x="2387600" y="2379135"/>
          <a:ext cx="4397344" cy="1999668"/>
        </p:xfrm>
        <a:graphic>
          <a:graphicData uri="http://schemas.openxmlformats.org/drawingml/2006/table">
            <a:tbl>
              <a:tblPr firstRow="1" firstCol="1" bandRow="1">
                <a:tableStyleId>{5940675A-B579-460E-94D1-54222C63F5DA}</a:tableStyleId>
              </a:tblPr>
              <a:tblGrid>
                <a:gridCol w="1226224"/>
                <a:gridCol w="3171120"/>
              </a:tblGrid>
              <a:tr h="333278">
                <a:tc>
                  <a:txBody>
                    <a:bodyPr/>
                    <a:lstStyle/>
                    <a:p>
                      <a:pPr algn="l"/>
                      <a:r>
                        <a:rPr lang="zh-CN" sz="1400" b="1" kern="100" dirty="0">
                          <a:effectLst/>
                          <a:latin typeface="黑体" panose="02010609060101010101" pitchFamily="49" charset="-122"/>
                          <a:ea typeface="黑体" panose="02010609060101010101" pitchFamily="49" charset="-122"/>
                        </a:rPr>
                        <a:t>资源类型</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导航维度</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r>
              <a:tr h="333278">
                <a:tc>
                  <a:txBody>
                    <a:bodyPr/>
                    <a:lstStyle/>
                    <a:p>
                      <a:pPr algn="l"/>
                      <a:r>
                        <a:rPr lang="zh-CN" sz="1400" kern="100" dirty="0">
                          <a:effectLst/>
                          <a:latin typeface="黑体" panose="02010609060101010101" pitchFamily="49" charset="-122"/>
                          <a:ea typeface="黑体" panose="02010609060101010101" pitchFamily="49" charset="-122"/>
                        </a:rPr>
                        <a:t>期刊</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学科分类、出版来源、语种</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333278">
                <a:tc>
                  <a:txBody>
                    <a:bodyPr/>
                    <a:lstStyle/>
                    <a:p>
                      <a:pPr algn="l"/>
                      <a:r>
                        <a:rPr lang="zh-CN" sz="1400" kern="100" dirty="0">
                          <a:effectLst/>
                          <a:latin typeface="黑体" panose="02010609060101010101" pitchFamily="49" charset="-122"/>
                          <a:ea typeface="黑体" panose="02010609060101010101" pitchFamily="49" charset="-122"/>
                        </a:rPr>
                        <a:t>学位</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a:effectLst/>
                          <a:latin typeface="黑体" panose="02010609060101010101" pitchFamily="49" charset="-122"/>
                          <a:ea typeface="黑体" panose="02010609060101010101" pitchFamily="49" charset="-122"/>
                        </a:rPr>
                        <a:t>学校</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333278">
                <a:tc>
                  <a:txBody>
                    <a:bodyPr/>
                    <a:lstStyle/>
                    <a:p>
                      <a:pPr algn="l"/>
                      <a:r>
                        <a:rPr lang="zh-CN" sz="1400" kern="100">
                          <a:effectLst/>
                          <a:latin typeface="黑体" panose="02010609060101010101" pitchFamily="49" charset="-122"/>
                          <a:ea typeface="黑体" panose="02010609060101010101" pitchFamily="49" charset="-122"/>
                        </a:rPr>
                        <a:t>会议</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altLang="en-US" sz="1400" kern="100" dirty="0">
                          <a:effectLst/>
                          <a:latin typeface="黑体" panose="02010609060101010101" pitchFamily="49" charset="-122"/>
                          <a:ea typeface="黑体" panose="02010609060101010101" pitchFamily="49" charset="-122"/>
                        </a:rPr>
                        <a:t>首字母</a:t>
                      </a:r>
                      <a:r>
                        <a:rPr lang="zh-CN" sz="1400" kern="100" dirty="0">
                          <a:effectLst/>
                          <a:latin typeface="黑体" panose="02010609060101010101" pitchFamily="49" charset="-122"/>
                          <a:ea typeface="黑体" panose="02010609060101010101" pitchFamily="49" charset="-122"/>
                        </a:rPr>
                        <a:t>、召开年份、举办地</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333278">
                <a:tc>
                  <a:txBody>
                    <a:bodyPr/>
                    <a:lstStyle/>
                    <a:p>
                      <a:pPr algn="l"/>
                      <a:r>
                        <a:rPr lang="zh-CN" sz="1400" kern="100" dirty="0">
                          <a:effectLst/>
                          <a:latin typeface="黑体" panose="02010609060101010101" pitchFamily="49" charset="-122"/>
                          <a:ea typeface="黑体" panose="02010609060101010101" pitchFamily="49" charset="-122"/>
                        </a:rPr>
                        <a:t>科技报告</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科技报告来源</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333278">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专利</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IPC分类</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rcRect t="18840"/>
          <a:stretch>
            <a:fillRect/>
          </a:stretch>
        </p:blipFill>
        <p:spPr>
          <a:xfrm>
            <a:off x="0" y="539750"/>
            <a:ext cx="9144000" cy="3837940"/>
          </a:xfrm>
          <a:prstGeom prst="rect">
            <a:avLst/>
          </a:prstGeom>
        </p:spPr>
      </p:pic>
      <p:sp>
        <p:nvSpPr>
          <p:cNvPr id="5" name="TextBox 18"/>
          <p:cNvSpPr txBox="1"/>
          <p:nvPr/>
        </p:nvSpPr>
        <p:spPr>
          <a:xfrm>
            <a:off x="103657" y="-38421"/>
            <a:ext cx="3291476"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功能介绍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pic>
        <p:nvPicPr>
          <p:cNvPr id="15" name="图片 14"/>
          <p:cNvPicPr>
            <a:picLocks noChangeAspect="1"/>
          </p:cNvPicPr>
          <p:nvPr/>
        </p:nvPicPr>
        <p:blipFill>
          <a:blip r:embed="rId2"/>
          <a:srcRect t="19538"/>
          <a:stretch>
            <a:fillRect/>
          </a:stretch>
        </p:blipFill>
        <p:spPr>
          <a:xfrm>
            <a:off x="103505" y="514350"/>
            <a:ext cx="9144000" cy="3804920"/>
          </a:xfrm>
          <a:prstGeom prst="rect">
            <a:avLst/>
          </a:prstGeom>
        </p:spPr>
      </p:pic>
      <p:pic>
        <p:nvPicPr>
          <p:cNvPr id="20" name="图片 19"/>
          <p:cNvPicPr>
            <a:picLocks noChangeAspect="1"/>
          </p:cNvPicPr>
          <p:nvPr/>
        </p:nvPicPr>
        <p:blipFill>
          <a:blip r:embed="rId3"/>
          <a:srcRect t="19538"/>
          <a:stretch>
            <a:fillRect/>
          </a:stretch>
        </p:blipFill>
        <p:spPr>
          <a:xfrm>
            <a:off x="103505" y="438150"/>
            <a:ext cx="9144000" cy="3804920"/>
          </a:xfrm>
          <a:prstGeom prst="rect">
            <a:avLst/>
          </a:prstGeom>
        </p:spPr>
      </p:pic>
      <p:pic>
        <p:nvPicPr>
          <p:cNvPr id="22" name="图片 21"/>
          <p:cNvPicPr>
            <a:picLocks noChangeAspect="1"/>
          </p:cNvPicPr>
          <p:nvPr/>
        </p:nvPicPr>
        <p:blipFill>
          <a:blip r:embed="rId4"/>
          <a:srcRect t="19014"/>
          <a:stretch>
            <a:fillRect/>
          </a:stretch>
        </p:blipFill>
        <p:spPr>
          <a:xfrm>
            <a:off x="635" y="404495"/>
            <a:ext cx="9144000" cy="3829685"/>
          </a:xfrm>
          <a:prstGeom prst="rect">
            <a:avLst/>
          </a:prstGeom>
        </p:spPr>
      </p:pic>
      <p:pic>
        <p:nvPicPr>
          <p:cNvPr id="10" name="图片 1"/>
          <p:cNvPicPr>
            <a:picLocks noChangeAspect="1"/>
          </p:cNvPicPr>
          <p:nvPr/>
        </p:nvPicPr>
        <p:blipFill>
          <a:blip r:embed="rId5"/>
          <a:stretch>
            <a:fillRect/>
          </a:stretch>
        </p:blipFill>
        <p:spPr>
          <a:xfrm>
            <a:off x="-635" y="382905"/>
            <a:ext cx="9028430" cy="39363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1217192" y="1072959"/>
            <a:ext cx="6843080" cy="923633"/>
          </a:xfrm>
          <a:prstGeom prst="rect">
            <a:avLst/>
          </a:prstGeom>
        </p:spPr>
        <p:txBody>
          <a:bodyPr wrap="square" lIns="121901" tIns="60951" rIns="121901" bIns="60951">
            <a:spAutoFit/>
          </a:bodyPr>
          <a:lstStyle/>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平台支持期刊、学位、会议、科技报告、专利统一检索。</a:t>
            </a: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目前提供基本检索</a:t>
            </a:r>
            <a:r>
              <a:rPr lang="zh-CN" altLang="en-US" sz="1400" kern="0" dirty="0">
                <a:solidFill>
                  <a:srgbClr val="1F1F1F"/>
                </a:solidFill>
                <a:latin typeface="黑体" panose="02010609060101010101" pitchFamily="49" charset="-122"/>
                <a:ea typeface="黑体" panose="02010609060101010101" pitchFamily="49" charset="-122"/>
              </a:rPr>
              <a:t>、高级检索、专业检索</a:t>
            </a:r>
            <a:r>
              <a:rPr lang="zh-CN" altLang="zh-CN" sz="1400" kern="0" dirty="0">
                <a:solidFill>
                  <a:srgbClr val="1F1F1F"/>
                </a:solidFill>
                <a:latin typeface="黑体" panose="02010609060101010101" pitchFamily="49" charset="-122"/>
                <a:ea typeface="黑体" panose="02010609060101010101" pitchFamily="49" charset="-122"/>
              </a:rPr>
              <a:t>功能，包括</a:t>
            </a:r>
            <a:r>
              <a:rPr lang="en-US" altLang="zh-CN" sz="1400" kern="0" dirty="0">
                <a:solidFill>
                  <a:srgbClr val="1F1F1F"/>
                </a:solidFill>
                <a:latin typeface="黑体" panose="02010609060101010101" pitchFamily="49" charset="-122"/>
                <a:ea typeface="黑体" panose="02010609060101010101" pitchFamily="49" charset="-122"/>
              </a:rPr>
              <a:t>PQ</a:t>
            </a:r>
            <a:r>
              <a:rPr lang="zh-CN" altLang="zh-CN" sz="1400" kern="0" dirty="0">
                <a:solidFill>
                  <a:srgbClr val="1F1F1F"/>
                </a:solidFill>
                <a:latin typeface="黑体" panose="02010609060101010101" pitchFamily="49" charset="-122"/>
                <a:ea typeface="黑体" panose="02010609060101010101" pitchFamily="49" charset="-122"/>
              </a:rPr>
              <a:t>检索、精确和模糊检索、布尔逻辑检索。</a:t>
            </a:r>
            <a:endParaRPr lang="en-US" altLang="zh-CN" sz="1400" kern="0" dirty="0">
              <a:solidFill>
                <a:srgbClr val="1F1F1F"/>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资源检索</a:t>
            </a:r>
            <a:endParaRPr lang="en-US" altLang="zh-CN" b="1" kern="0" dirty="0">
              <a:solidFill>
                <a:srgbClr val="2E72AA"/>
              </a:solidFill>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1"/>
            </p:custDataLst>
          </p:nvPr>
        </p:nvPicPr>
        <p:blipFill>
          <a:blip r:embed="rId2"/>
          <a:srcRect b="35959"/>
          <a:stretch>
            <a:fillRect/>
          </a:stretch>
        </p:blipFill>
        <p:spPr>
          <a:xfrm>
            <a:off x="292735" y="2217420"/>
            <a:ext cx="8599170" cy="2638425"/>
          </a:xfrm>
          <a:prstGeom prst="rect">
            <a:avLst/>
          </a:prstGeom>
        </p:spPr>
      </p:pic>
      <p:sp>
        <p:nvSpPr>
          <p:cNvPr id="4" name="矩形 3"/>
          <p:cNvSpPr/>
          <p:nvPr/>
        </p:nvSpPr>
        <p:spPr>
          <a:xfrm>
            <a:off x="1664468" y="2991015"/>
            <a:ext cx="6395720" cy="873760"/>
          </a:xfrm>
          <a:prstGeom prst="rect">
            <a:avLst/>
          </a:prstGeom>
          <a:noFill/>
          <a:ln w="19050">
            <a:solidFill>
              <a:srgbClr val="FF0000"/>
            </a:solidFill>
          </a:ln>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资源检索</a:t>
            </a:r>
            <a:endParaRPr lang="en-US" altLang="zh-CN" b="1" kern="0" dirty="0">
              <a:solidFill>
                <a:srgbClr val="2E72AA"/>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1"/>
          <a:stretch>
            <a:fillRect/>
          </a:stretch>
        </p:blipFill>
        <p:spPr>
          <a:xfrm>
            <a:off x="0" y="1104613"/>
            <a:ext cx="9144000" cy="396096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资源检索</a:t>
            </a:r>
            <a:endParaRPr lang="en-US" altLang="zh-CN" b="1" kern="0" dirty="0">
              <a:solidFill>
                <a:srgbClr val="2E72AA"/>
              </a:solidFill>
              <a:latin typeface="黑体" panose="02010609060101010101" pitchFamily="49" charset="-122"/>
              <a:ea typeface="黑体" panose="02010609060101010101" pitchFamily="49" charset="-122"/>
            </a:endParaRPr>
          </a:p>
        </p:txBody>
      </p:sp>
      <p:pic>
        <p:nvPicPr>
          <p:cNvPr id="10" name="图片 9"/>
          <p:cNvPicPr>
            <a:picLocks noChangeAspect="1"/>
          </p:cNvPicPr>
          <p:nvPr/>
        </p:nvPicPr>
        <p:blipFill>
          <a:blip r:embed="rId1"/>
          <a:stretch>
            <a:fillRect/>
          </a:stretch>
        </p:blipFill>
        <p:spPr>
          <a:xfrm>
            <a:off x="727453" y="1136735"/>
            <a:ext cx="7718714" cy="393457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1217192" y="1098149"/>
            <a:ext cx="6843080" cy="1483786"/>
          </a:xfrm>
          <a:prstGeom prst="rect">
            <a:avLst/>
          </a:prstGeom>
        </p:spPr>
        <p:txBody>
          <a:bodyPr wrap="square" lIns="121901" tIns="60951" rIns="121901" bIns="60951">
            <a:spAutoFit/>
          </a:bodyPr>
          <a:lstStyle/>
          <a:p>
            <a:pPr defTabSz="914400">
              <a:lnSpc>
                <a:spcPct val="130000"/>
              </a:lnSpc>
            </a:pPr>
            <a:r>
              <a:rPr lang="en-US" altLang="zh-CN" sz="1400" kern="0" dirty="0">
                <a:solidFill>
                  <a:srgbClr val="1F1F1F"/>
                </a:solidFill>
                <a:latin typeface="黑体" panose="02010609060101010101" pitchFamily="49" charset="-122"/>
                <a:ea typeface="黑体" panose="02010609060101010101" pitchFamily="49" charset="-122"/>
              </a:rPr>
              <a:t>PQ</a:t>
            </a:r>
            <a:r>
              <a:rPr lang="zh-CN" altLang="zh-CN" sz="1400" kern="0" dirty="0">
                <a:solidFill>
                  <a:srgbClr val="1F1F1F"/>
                </a:solidFill>
                <a:latin typeface="黑体" panose="02010609060101010101" pitchFamily="49" charset="-122"/>
                <a:ea typeface="黑体" panose="02010609060101010101" pitchFamily="49" charset="-122"/>
              </a:rPr>
              <a:t>检索的</a:t>
            </a:r>
            <a:r>
              <a:rPr lang="zh-CN" altLang="en-US" sz="1400" kern="0" dirty="0">
                <a:solidFill>
                  <a:srgbClr val="1F1F1F"/>
                </a:solidFill>
                <a:latin typeface="黑体" panose="02010609060101010101" pitchFamily="49" charset="-122"/>
                <a:ea typeface="黑体" panose="02010609060101010101" pitchFamily="49" charset="-122"/>
              </a:rPr>
              <a:t>检索式如：</a:t>
            </a: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  题名</a:t>
            </a:r>
            <a:r>
              <a:rPr lang="en-US" altLang="zh-CN" sz="1400" kern="0" dirty="0">
                <a:solidFill>
                  <a:srgbClr val="1F1F1F"/>
                </a:solidFill>
                <a:latin typeface="黑体" panose="02010609060101010101" pitchFamily="49" charset="-122"/>
                <a:ea typeface="黑体" panose="02010609060101010101" pitchFamily="49" charset="-122"/>
              </a:rPr>
              <a:t>:cad</a:t>
            </a: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  题名</a:t>
            </a:r>
            <a:r>
              <a:rPr lang="en-US" altLang="zh-CN" sz="1400" kern="0" dirty="0">
                <a:solidFill>
                  <a:srgbClr val="1F1F1F"/>
                </a:solidFill>
                <a:latin typeface="黑体" panose="02010609060101010101" pitchFamily="49" charset="-122"/>
                <a:ea typeface="黑体" panose="02010609060101010101" pitchFamily="49" charset="-122"/>
              </a:rPr>
              <a:t>=cad</a:t>
            </a: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检索字段如下所示：</a:t>
            </a:r>
            <a:endParaRPr lang="zh-CN" altLang="zh-CN" sz="1400" kern="0" dirty="0">
              <a:solidFill>
                <a:srgbClr val="1F1F1F"/>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资源检索</a:t>
            </a:r>
            <a:endParaRPr lang="en-US" altLang="zh-CN" b="1" kern="0" dirty="0">
              <a:solidFill>
                <a:srgbClr val="2E72AA"/>
              </a:solidFill>
              <a:latin typeface="黑体" panose="02010609060101010101" pitchFamily="49" charset="-122"/>
              <a:ea typeface="黑体" panose="02010609060101010101" pitchFamily="49" charset="-122"/>
            </a:endParaRPr>
          </a:p>
        </p:txBody>
      </p:sp>
      <p:graphicFrame>
        <p:nvGraphicFramePr>
          <p:cNvPr id="2" name="表格 1"/>
          <p:cNvGraphicFramePr>
            <a:graphicFrameLocks noGrp="1"/>
          </p:cNvGraphicFramePr>
          <p:nvPr>
            <p:custDataLst>
              <p:tags r:id="rId1"/>
            </p:custDataLst>
          </p:nvPr>
        </p:nvGraphicFramePr>
        <p:xfrm>
          <a:off x="1274762" y="2671223"/>
          <a:ext cx="6594475" cy="2155010"/>
        </p:xfrm>
        <a:graphic>
          <a:graphicData uri="http://schemas.openxmlformats.org/drawingml/2006/table">
            <a:tbl>
              <a:tblPr firstRow="1" firstCol="1" bandRow="1">
                <a:tableStyleId>{5940675A-B579-460E-94D1-54222C63F5DA}</a:tableStyleId>
              </a:tblPr>
              <a:tblGrid>
                <a:gridCol w="1461991"/>
                <a:gridCol w="5132484"/>
              </a:tblGrid>
              <a:tr h="288290">
                <a:tc>
                  <a:txBody>
                    <a:bodyPr/>
                    <a:lstStyle/>
                    <a:p>
                      <a:pPr algn="l"/>
                      <a:r>
                        <a:rPr lang="zh-CN" sz="1400" b="1" kern="100" dirty="0">
                          <a:effectLst/>
                          <a:latin typeface="黑体" panose="02010609060101010101" pitchFamily="49" charset="-122"/>
                          <a:ea typeface="黑体" panose="02010609060101010101" pitchFamily="49" charset="-122"/>
                        </a:rPr>
                        <a:t>资源类型</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c>
                  <a:txBody>
                    <a:bodyPr/>
                    <a:lstStyle/>
                    <a:p>
                      <a:pPr algn="l"/>
                      <a:r>
                        <a:rPr lang="zh-CN" altLang="en-US" sz="1400" b="1" kern="100" dirty="0">
                          <a:effectLst/>
                          <a:latin typeface="黑体" panose="02010609060101010101" pitchFamily="49" charset="-122"/>
                          <a:ea typeface="黑体" panose="02010609060101010101" pitchFamily="49" charset="-122"/>
                          <a:cs typeface="Times New Roman" panose="02020603050405020304" pitchFamily="18" charset="0"/>
                        </a:rPr>
                        <a:t>字段名称</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solidFill>
                      <a:schemeClr val="accent2">
                        <a:lumMod val="20000"/>
                        <a:lumOff val="80000"/>
                      </a:schemeClr>
                    </a:solidFill>
                  </a:tcPr>
                </a:tc>
              </a:tr>
              <a:tr h="288000">
                <a:tc>
                  <a:txBody>
                    <a:bodyPr/>
                    <a:lstStyle/>
                    <a:p>
                      <a:pPr algn="l"/>
                      <a:r>
                        <a:rPr lang="zh-CN" sz="1400" kern="100" dirty="0">
                          <a:effectLst/>
                          <a:latin typeface="黑体" panose="02010609060101010101" pitchFamily="49" charset="-122"/>
                          <a:ea typeface="黑体" panose="02010609060101010101" pitchFamily="49" charset="-122"/>
                        </a:rPr>
                        <a:t>全部</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题名、作者、作者单位、关键词、摘要</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288000">
                <a:tc>
                  <a:txBody>
                    <a:bodyPr/>
                    <a:lstStyle/>
                    <a:p>
                      <a:pPr algn="l"/>
                      <a:r>
                        <a:rPr lang="zh-CN" sz="1400" kern="100" dirty="0">
                          <a:effectLst/>
                          <a:latin typeface="黑体" panose="02010609060101010101" pitchFamily="49" charset="-122"/>
                          <a:ea typeface="黑体" panose="02010609060101010101" pitchFamily="49" charset="-122"/>
                        </a:rPr>
                        <a:t>期刊</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题名、作者、作者单位、关键词、摘要、刊名</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288000">
                <a:tc>
                  <a:txBody>
                    <a:bodyPr/>
                    <a:lstStyle/>
                    <a:p>
                      <a:pPr algn="l"/>
                      <a:r>
                        <a:rPr lang="zh-CN" sz="1400" kern="100" dirty="0">
                          <a:effectLst/>
                          <a:latin typeface="黑体" panose="02010609060101010101" pitchFamily="49" charset="-122"/>
                          <a:ea typeface="黑体" panose="02010609060101010101" pitchFamily="49" charset="-122"/>
                        </a:rPr>
                        <a:t>学位</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题名、作者、学位授予单位、导师、书号</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288000">
                <a:tc>
                  <a:txBody>
                    <a:bodyPr/>
                    <a:lstStyle/>
                    <a:p>
                      <a:pPr algn="l"/>
                      <a:r>
                        <a:rPr lang="zh-CN" sz="1400" kern="100">
                          <a:effectLst/>
                          <a:latin typeface="黑体" panose="02010609060101010101" pitchFamily="49" charset="-122"/>
                          <a:ea typeface="黑体" panose="02010609060101010101" pitchFamily="49" charset="-122"/>
                        </a:rPr>
                        <a:t>会议</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a:effectLst/>
                          <a:latin typeface="黑体" panose="02010609060101010101" pitchFamily="49" charset="-122"/>
                          <a:ea typeface="黑体" panose="02010609060101010101" pitchFamily="49" charset="-122"/>
                        </a:rPr>
                        <a:t>题名、作者、作者单位、关键词、摘要、会议名称、会议地点</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288000">
                <a:tc>
                  <a:txBody>
                    <a:bodyPr/>
                    <a:lstStyle/>
                    <a:p>
                      <a:pPr algn="l"/>
                      <a:r>
                        <a:rPr lang="zh-CN" sz="1400" kern="100" dirty="0">
                          <a:effectLst/>
                          <a:latin typeface="黑体" panose="02010609060101010101" pitchFamily="49" charset="-122"/>
                          <a:ea typeface="黑体" panose="02010609060101010101" pitchFamily="49" charset="-122"/>
                        </a:rPr>
                        <a:t>科技报告</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r>
                        <a:rPr lang="zh-CN" sz="1400" kern="100" dirty="0">
                          <a:effectLst/>
                          <a:latin typeface="黑体" panose="02010609060101010101" pitchFamily="49" charset="-122"/>
                          <a:ea typeface="黑体" panose="02010609060101010101" pitchFamily="49" charset="-122"/>
                        </a:rPr>
                        <a:t>题名、作者、作者单位、关键词、摘要</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288000">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专利</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题名、发明/设计人、申请/专利权人、申请/专利号、摘要、公开/公告号、IPC主分类号、IPC分类号</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资源检索</a:t>
            </a:r>
            <a:endParaRPr lang="en-US" altLang="zh-CN" b="1" kern="0" dirty="0">
              <a:solidFill>
                <a:srgbClr val="2E72AA"/>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a:stretch>
            <a:fillRect/>
          </a:stretch>
        </p:blipFill>
        <p:spPr>
          <a:xfrm>
            <a:off x="619972" y="1629149"/>
            <a:ext cx="7586133" cy="3514351"/>
          </a:xfrm>
          <a:prstGeom prst="rect">
            <a:avLst/>
          </a:prstGeom>
        </p:spPr>
      </p:pic>
      <p:sp>
        <p:nvSpPr>
          <p:cNvPr id="8" name="矩形 7"/>
          <p:cNvSpPr/>
          <p:nvPr/>
        </p:nvSpPr>
        <p:spPr>
          <a:xfrm>
            <a:off x="1166388" y="1144414"/>
            <a:ext cx="6843080" cy="36347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精确检索和模糊检索：“”代表精确检索</a:t>
            </a:r>
            <a:r>
              <a:rPr lang="zh-CN" altLang="en-US" sz="1400" kern="0" dirty="0">
                <a:solidFill>
                  <a:srgbClr val="1F1F1F"/>
                </a:solidFill>
                <a:latin typeface="黑体" panose="02010609060101010101" pitchFamily="49" charset="-122"/>
                <a:ea typeface="黑体" panose="02010609060101010101" pitchFamily="49" charset="-122"/>
              </a:rPr>
              <a:t>。</a:t>
            </a:r>
            <a:endParaRPr lang="en-US" altLang="zh-CN" sz="1400" kern="0" dirty="0">
              <a:solidFill>
                <a:srgbClr val="1F1F1F"/>
              </a:solidFill>
              <a:latin typeface="黑体" panose="02010609060101010101" pitchFamily="49" charset="-122"/>
              <a:ea typeface="黑体" panose="02010609060101010101" pitchFamily="49" charset="-122"/>
            </a:endParaRPr>
          </a:p>
        </p:txBody>
      </p:sp>
      <p:sp>
        <p:nvSpPr>
          <p:cNvPr id="2" name="文本框 1"/>
          <p:cNvSpPr txBox="1"/>
          <p:nvPr/>
        </p:nvSpPr>
        <p:spPr>
          <a:xfrm>
            <a:off x="4072255" y="1905635"/>
            <a:ext cx="360680" cy="198755"/>
          </a:xfrm>
          <a:prstGeom prst="rect">
            <a:avLst/>
          </a:prstGeom>
          <a:noFill/>
        </p:spPr>
        <p:txBody>
          <a:bodyPr wrap="none" rtlCol="0">
            <a:spAutoFit/>
          </a:bodyPr>
          <a:lstStyle/>
          <a:p>
            <a:r>
              <a:rPr lang="zh-CN" altLang="en-US" sz="700">
                <a:solidFill>
                  <a:srgbClr val="424242"/>
                </a:solidFill>
                <a:latin typeface="微软雅黑 Light" panose="020B0502040204020203" charset="-122"/>
                <a:ea typeface="微软雅黑 Light" panose="020B0502040204020203" charset="-122"/>
              </a:rPr>
              <a:t>专利</a:t>
            </a:r>
            <a:endParaRPr lang="zh-CN" altLang="en-US" sz="700">
              <a:solidFill>
                <a:srgbClr val="424242"/>
              </a:solidFill>
              <a:latin typeface="微软雅黑 Light" panose="020B0502040204020203" charset="-122"/>
              <a:ea typeface="微软雅黑 Light" panose="020B0502040204020203"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03397" y="2108737"/>
            <a:ext cx="4426016" cy="9233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l"/>
            <a:r>
              <a:rPr kumimoji="1" lang="en-US" altLang="zh-CN" sz="5400" b="1" dirty="0">
                <a:latin typeface="黑体" panose="02010609060101010101" pitchFamily="49" charset="-122"/>
                <a:ea typeface="黑体" panose="02010609060101010101" pitchFamily="49" charset="-122"/>
                <a:cs typeface="微软雅黑" panose="020B0503020204020204" charset="-122"/>
              </a:rPr>
              <a:t>02  </a:t>
            </a:r>
            <a:r>
              <a:rPr kumimoji="1" lang="zh-CN" altLang="en-US" sz="5400" b="1" dirty="0">
                <a:latin typeface="黑体" panose="02010609060101010101" pitchFamily="49" charset="-122"/>
                <a:ea typeface="黑体" panose="02010609060101010101" pitchFamily="49" charset="-122"/>
                <a:cs typeface="微软雅黑" panose="020B0503020204020204" charset="-122"/>
              </a:rPr>
              <a:t>资源介绍</a:t>
            </a:r>
            <a:endParaRPr kumimoji="1" lang="zh-CN" altLang="en-US" sz="5400" b="1" dirty="0">
              <a:latin typeface="黑体" panose="02010609060101010101" pitchFamily="49" charset="-122"/>
              <a:ea typeface="黑体" panose="02010609060101010101" pitchFamily="49" charset="-122"/>
              <a:cs typeface="微软雅黑" panose="020B050302020402020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资源检索</a:t>
            </a:r>
            <a:endParaRPr lang="en-US" altLang="zh-CN" b="1" kern="0" dirty="0">
              <a:solidFill>
                <a:srgbClr val="2E72AA"/>
              </a:solidFill>
              <a:latin typeface="黑体" panose="02010609060101010101" pitchFamily="49" charset="-122"/>
              <a:ea typeface="黑体" panose="02010609060101010101" pitchFamily="49" charset="-122"/>
            </a:endParaRPr>
          </a:p>
        </p:txBody>
      </p:sp>
      <p:sp>
        <p:nvSpPr>
          <p:cNvPr id="8" name="矩形 7"/>
          <p:cNvSpPr/>
          <p:nvPr/>
        </p:nvSpPr>
        <p:spPr>
          <a:xfrm>
            <a:off x="844654" y="1068214"/>
            <a:ext cx="7359545" cy="363479"/>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布尔逻辑检索：（）、</a:t>
            </a:r>
            <a:r>
              <a:rPr lang="en-US" altLang="zh-CN" sz="1400" kern="0" dirty="0">
                <a:solidFill>
                  <a:srgbClr val="1F1F1F"/>
                </a:solidFill>
                <a:latin typeface="黑体" panose="02010609060101010101" pitchFamily="49" charset="-122"/>
                <a:ea typeface="黑体" panose="02010609060101010101" pitchFamily="49" charset="-122"/>
              </a:rPr>
              <a:t>NOT</a:t>
            </a:r>
            <a:r>
              <a:rPr lang="zh-CN" altLang="zh-CN" sz="1400" kern="0" dirty="0">
                <a:solidFill>
                  <a:srgbClr val="1F1F1F"/>
                </a:solidFill>
                <a:latin typeface="黑体" panose="02010609060101010101" pitchFamily="49" charset="-122"/>
                <a:ea typeface="黑体" panose="02010609060101010101" pitchFamily="49" charset="-122"/>
              </a:rPr>
              <a:t>、</a:t>
            </a:r>
            <a:r>
              <a:rPr lang="en-US" altLang="zh-CN" sz="1400" kern="0" dirty="0">
                <a:solidFill>
                  <a:srgbClr val="1F1F1F"/>
                </a:solidFill>
                <a:latin typeface="黑体" panose="02010609060101010101" pitchFamily="49" charset="-122"/>
                <a:ea typeface="黑体" panose="02010609060101010101" pitchFamily="49" charset="-122"/>
              </a:rPr>
              <a:t>AND</a:t>
            </a:r>
            <a:r>
              <a:rPr lang="zh-CN" altLang="zh-CN" sz="1400" kern="0" dirty="0">
                <a:solidFill>
                  <a:srgbClr val="1F1F1F"/>
                </a:solidFill>
                <a:latin typeface="黑体" panose="02010609060101010101" pitchFamily="49" charset="-122"/>
                <a:ea typeface="黑体" panose="02010609060101010101" pitchFamily="49" charset="-122"/>
              </a:rPr>
              <a:t>和</a:t>
            </a:r>
            <a:r>
              <a:rPr lang="en-US" altLang="zh-CN" sz="1400" kern="0" dirty="0">
                <a:solidFill>
                  <a:srgbClr val="1F1F1F"/>
                </a:solidFill>
                <a:latin typeface="黑体" panose="02010609060101010101" pitchFamily="49" charset="-122"/>
                <a:ea typeface="黑体" panose="02010609060101010101" pitchFamily="49" charset="-122"/>
              </a:rPr>
              <a:t>OR</a:t>
            </a:r>
            <a:r>
              <a:rPr lang="zh-CN" altLang="zh-CN" sz="1400" kern="0" dirty="0">
                <a:solidFill>
                  <a:srgbClr val="1F1F1F"/>
                </a:solidFill>
                <a:latin typeface="黑体" panose="02010609060101010101" pitchFamily="49" charset="-122"/>
                <a:ea typeface="黑体" panose="02010609060101010101" pitchFamily="49" charset="-122"/>
              </a:rPr>
              <a:t>，标识布尔运算符，优先级</a:t>
            </a:r>
            <a:r>
              <a:rPr lang="zh-CN" altLang="en-US" sz="1400" kern="0" dirty="0">
                <a:solidFill>
                  <a:srgbClr val="1F1F1F"/>
                </a:solidFill>
                <a:latin typeface="黑体" panose="02010609060101010101" pitchFamily="49" charset="-122"/>
                <a:ea typeface="黑体" panose="02010609060101010101" pitchFamily="49" charset="-122"/>
              </a:rPr>
              <a:t>为</a:t>
            </a:r>
            <a:r>
              <a:rPr lang="zh-CN" altLang="zh-CN" sz="1400" kern="0" dirty="0">
                <a:solidFill>
                  <a:srgbClr val="1F1F1F"/>
                </a:solidFill>
                <a:latin typeface="黑体" panose="02010609060101010101" pitchFamily="49" charset="-122"/>
                <a:ea typeface="黑体" panose="02010609060101010101" pitchFamily="49" charset="-122"/>
              </a:rPr>
              <a:t>（）</a:t>
            </a:r>
            <a:r>
              <a:rPr lang="en-US" altLang="zh-CN" sz="1400" kern="0" dirty="0">
                <a:solidFill>
                  <a:srgbClr val="1F1F1F"/>
                </a:solidFill>
                <a:latin typeface="黑体" panose="02010609060101010101" pitchFamily="49" charset="-122"/>
                <a:ea typeface="黑体" panose="02010609060101010101" pitchFamily="49" charset="-122"/>
              </a:rPr>
              <a:t>&gt; NOT &gt; AND &gt; OR</a:t>
            </a:r>
            <a:r>
              <a:rPr lang="zh-CN" altLang="en-US" sz="1400" kern="0" dirty="0">
                <a:solidFill>
                  <a:srgbClr val="1F1F1F"/>
                </a:solidFill>
                <a:latin typeface="黑体" panose="02010609060101010101" pitchFamily="49" charset="-122"/>
                <a:ea typeface="黑体" panose="02010609060101010101" pitchFamily="49" charset="-122"/>
              </a:rPr>
              <a:t>。</a:t>
            </a:r>
            <a:endParaRPr lang="zh-CN" altLang="zh-CN" sz="1400" kern="0" dirty="0">
              <a:solidFill>
                <a:srgbClr val="1F1F1F"/>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446405" y="1651000"/>
            <a:ext cx="8054975" cy="3272790"/>
          </a:xfrm>
          <a:prstGeom prst="rect">
            <a:avLst/>
          </a:prstGeom>
        </p:spPr>
      </p:pic>
      <p:sp>
        <p:nvSpPr>
          <p:cNvPr id="3" name="文本框 2"/>
          <p:cNvSpPr txBox="1"/>
          <p:nvPr/>
        </p:nvSpPr>
        <p:spPr>
          <a:xfrm>
            <a:off x="4072255" y="1977390"/>
            <a:ext cx="335280" cy="183515"/>
          </a:xfrm>
          <a:prstGeom prst="rect">
            <a:avLst/>
          </a:prstGeom>
          <a:noFill/>
        </p:spPr>
        <p:txBody>
          <a:bodyPr wrap="none" rtlCol="0">
            <a:spAutoFit/>
          </a:bodyPr>
          <a:lstStyle/>
          <a:p>
            <a:r>
              <a:rPr lang="zh-CN" altLang="en-US" sz="600">
                <a:solidFill>
                  <a:srgbClr val="636363"/>
                </a:solidFill>
                <a:latin typeface="微软雅黑" panose="020B0503020204020204" charset="-122"/>
                <a:ea typeface="微软雅黑" panose="020B0503020204020204" charset="-122"/>
              </a:rPr>
              <a:t>专利</a:t>
            </a:r>
            <a:endParaRPr lang="zh-CN" altLang="en-US" sz="600">
              <a:solidFill>
                <a:srgbClr val="636363"/>
              </a:solidFill>
              <a:latin typeface="微软雅黑" panose="020B0503020204020204" charset="-122"/>
              <a:ea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26" name="矩形 25"/>
          <p:cNvSpPr/>
          <p:nvPr/>
        </p:nvSpPr>
        <p:spPr>
          <a:xfrm>
            <a:off x="787396" y="1122522"/>
            <a:ext cx="6824137" cy="1523476"/>
          </a:xfrm>
          <a:prstGeom prst="rect">
            <a:avLst/>
          </a:prstGeom>
        </p:spPr>
        <p:txBody>
          <a:bodyPr wrap="square" lIns="121901" tIns="60951" rIns="121901" bIns="60951">
            <a:spAutoFit/>
          </a:bodyPr>
          <a:lstStyle/>
          <a:p>
            <a:pPr defTabSz="914400">
              <a:lnSpc>
                <a:spcPct val="130000"/>
              </a:lnSpc>
            </a:pPr>
            <a:r>
              <a:rPr lang="zh-CN" altLang="zh-CN" sz="1400" kern="0" dirty="0">
                <a:solidFill>
                  <a:srgbClr val="1F1F1F"/>
                </a:solidFill>
                <a:latin typeface="黑体" panose="02010609060101010101" pitchFamily="49" charset="-122"/>
                <a:ea typeface="黑体" panose="02010609060101010101" pitchFamily="49" charset="-122"/>
              </a:rPr>
              <a:t>外文文献保障产品主要提供</a:t>
            </a:r>
            <a:r>
              <a:rPr lang="en-US" altLang="zh-CN" sz="1400" kern="0" dirty="0">
                <a:solidFill>
                  <a:srgbClr val="1F1F1F"/>
                </a:solidFill>
                <a:latin typeface="黑体" panose="02010609060101010101" pitchFamily="49" charset="-122"/>
                <a:ea typeface="黑体" panose="02010609060101010101" pitchFamily="49" charset="-122"/>
              </a:rPr>
              <a:t>3</a:t>
            </a:r>
            <a:r>
              <a:rPr lang="zh-CN" altLang="zh-CN" sz="1400" kern="0" dirty="0">
                <a:solidFill>
                  <a:srgbClr val="1F1F1F"/>
                </a:solidFill>
                <a:latin typeface="黑体" panose="02010609060101010101" pitchFamily="49" charset="-122"/>
                <a:ea typeface="黑体" panose="02010609060101010101" pitchFamily="49" charset="-122"/>
              </a:rPr>
              <a:t>种全文获取方式</a:t>
            </a:r>
            <a:r>
              <a:rPr lang="zh-CN" altLang="en-US" sz="1400" kern="0" dirty="0">
                <a:solidFill>
                  <a:srgbClr val="1F1F1F"/>
                </a:solidFill>
                <a:latin typeface="黑体" panose="02010609060101010101" pitchFamily="49" charset="-122"/>
                <a:ea typeface="黑体" panose="02010609060101010101" pitchFamily="49" charset="-122"/>
              </a:rPr>
              <a:t>：</a:t>
            </a: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a:t>
            </a:r>
            <a:r>
              <a:rPr lang="en-US" altLang="zh-CN" sz="1400" kern="0" dirty="0">
                <a:solidFill>
                  <a:srgbClr val="1F1F1F"/>
                </a:solidFill>
                <a:latin typeface="黑体" panose="02010609060101010101" pitchFamily="49" charset="-122"/>
                <a:ea typeface="黑体" panose="02010609060101010101" pitchFamily="49" charset="-122"/>
              </a:rPr>
              <a:t>1</a:t>
            </a:r>
            <a:r>
              <a:rPr lang="zh-CN" altLang="en-US" sz="1400" kern="0" dirty="0">
                <a:solidFill>
                  <a:srgbClr val="1F1F1F"/>
                </a:solidFill>
                <a:latin typeface="黑体" panose="02010609060101010101" pitchFamily="49" charset="-122"/>
                <a:ea typeface="黑体" panose="02010609060101010101" pitchFamily="49" charset="-122"/>
              </a:rPr>
              <a:t>）</a:t>
            </a:r>
            <a:r>
              <a:rPr lang="zh-CN" altLang="zh-CN" sz="1400" kern="0" dirty="0">
                <a:solidFill>
                  <a:srgbClr val="1F1F1F"/>
                </a:solidFill>
                <a:latin typeface="黑体" panose="02010609060101010101" pitchFamily="49" charset="-122"/>
                <a:ea typeface="黑体" panose="02010609060101010101" pitchFamily="49" charset="-122"/>
              </a:rPr>
              <a:t>原文传递方式，需要填写邮箱和手机号获取</a:t>
            </a:r>
            <a:r>
              <a:rPr lang="zh-CN" altLang="en-US" sz="1400" kern="0" dirty="0">
                <a:solidFill>
                  <a:srgbClr val="1F1F1F"/>
                </a:solidFill>
                <a:latin typeface="黑体" panose="02010609060101010101" pitchFamily="49" charset="-122"/>
                <a:ea typeface="黑体" panose="02010609060101010101" pitchFamily="49" charset="-122"/>
              </a:rPr>
              <a:t>。</a:t>
            </a: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a:t>
            </a:r>
            <a:r>
              <a:rPr lang="en-US" altLang="zh-CN" sz="1400" kern="0" dirty="0">
                <a:solidFill>
                  <a:srgbClr val="1F1F1F"/>
                </a:solidFill>
                <a:latin typeface="黑体" panose="02010609060101010101" pitchFamily="49" charset="-122"/>
                <a:ea typeface="黑体" panose="02010609060101010101" pitchFamily="49" charset="-122"/>
              </a:rPr>
              <a:t>2</a:t>
            </a:r>
            <a:r>
              <a:rPr lang="zh-CN" altLang="en-US" sz="1400" kern="0" dirty="0">
                <a:solidFill>
                  <a:srgbClr val="1F1F1F"/>
                </a:solidFill>
                <a:latin typeface="黑体" panose="02010609060101010101" pitchFamily="49" charset="-122"/>
                <a:ea typeface="黑体" panose="02010609060101010101" pitchFamily="49" charset="-122"/>
              </a:rPr>
              <a:t>）</a:t>
            </a:r>
            <a:r>
              <a:rPr lang="en-US" altLang="zh-CN" sz="1400" kern="0" dirty="0">
                <a:solidFill>
                  <a:srgbClr val="1F1F1F"/>
                </a:solidFill>
                <a:latin typeface="黑体" panose="02010609060101010101" pitchFamily="49" charset="-122"/>
                <a:ea typeface="黑体" panose="02010609060101010101" pitchFamily="49" charset="-122"/>
              </a:rPr>
              <a:t>OA</a:t>
            </a:r>
            <a:r>
              <a:rPr lang="zh-CN" altLang="zh-CN" sz="1400" kern="0" dirty="0">
                <a:solidFill>
                  <a:srgbClr val="1F1F1F"/>
                </a:solidFill>
                <a:latin typeface="黑体" panose="02010609060101010101" pitchFamily="49" charset="-122"/>
                <a:ea typeface="黑体" panose="02010609060101010101" pitchFamily="49" charset="-122"/>
              </a:rPr>
              <a:t>外链方式，需要到</a:t>
            </a:r>
            <a:r>
              <a:rPr lang="en-US" altLang="zh-CN" sz="1400" kern="0" dirty="0">
                <a:solidFill>
                  <a:srgbClr val="1F1F1F"/>
                </a:solidFill>
                <a:latin typeface="黑体" panose="02010609060101010101" pitchFamily="49" charset="-122"/>
                <a:ea typeface="黑体" panose="02010609060101010101" pitchFamily="49" charset="-122"/>
              </a:rPr>
              <a:t>OA</a:t>
            </a:r>
            <a:r>
              <a:rPr lang="zh-CN" altLang="zh-CN" sz="1400" kern="0" dirty="0">
                <a:solidFill>
                  <a:srgbClr val="1F1F1F"/>
                </a:solidFill>
                <a:latin typeface="黑体" panose="02010609060101010101" pitchFamily="49" charset="-122"/>
                <a:ea typeface="黑体" panose="02010609060101010101" pitchFamily="49" charset="-122"/>
              </a:rPr>
              <a:t>平台获取全文。</a:t>
            </a:r>
            <a:endParaRPr lang="en-US" altLang="zh-CN" sz="1400" kern="0" dirty="0">
              <a:solidFill>
                <a:srgbClr val="1F1F1F"/>
              </a:solidFill>
              <a:latin typeface="黑体" panose="02010609060101010101" pitchFamily="49" charset="-122"/>
              <a:ea typeface="黑体" panose="02010609060101010101" pitchFamily="49" charset="-122"/>
            </a:endParaRPr>
          </a:p>
          <a:p>
            <a:pPr defTabSz="914400">
              <a:lnSpc>
                <a:spcPct val="130000"/>
              </a:lnSpc>
            </a:pPr>
            <a:r>
              <a:rPr lang="zh-CN" altLang="en-US" sz="1400" kern="0" dirty="0">
                <a:solidFill>
                  <a:srgbClr val="1F1F1F"/>
                </a:solidFill>
                <a:latin typeface="黑体" panose="02010609060101010101" pitchFamily="49" charset="-122"/>
                <a:ea typeface="黑体" panose="02010609060101010101" pitchFamily="49" charset="-122"/>
              </a:rPr>
              <a:t>（</a:t>
            </a:r>
            <a:r>
              <a:rPr lang="en-US" altLang="zh-CN" sz="1400" kern="0" dirty="0">
                <a:solidFill>
                  <a:srgbClr val="1F1F1F"/>
                </a:solidFill>
                <a:latin typeface="黑体" panose="02010609060101010101" pitchFamily="49" charset="-122"/>
                <a:ea typeface="黑体" panose="02010609060101010101" pitchFamily="49" charset="-122"/>
              </a:rPr>
              <a:t>3</a:t>
            </a:r>
            <a:r>
              <a:rPr lang="zh-CN" altLang="en-US" sz="1400" kern="0" dirty="0">
                <a:solidFill>
                  <a:srgbClr val="1F1F1F"/>
                </a:solidFill>
                <a:latin typeface="黑体" panose="02010609060101010101" pitchFamily="49" charset="-122"/>
                <a:ea typeface="黑体" panose="02010609060101010101" pitchFamily="49" charset="-122"/>
              </a:rPr>
              <a:t>）在线阅读和下载方式，可直接在平台阅读或下载。</a:t>
            </a:r>
            <a:endParaRPr lang="zh-CN" altLang="zh-CN" sz="1400" kern="0" dirty="0">
              <a:solidFill>
                <a:srgbClr val="1F1F1F"/>
              </a:solidFill>
              <a:latin typeface="黑体" panose="02010609060101010101" pitchFamily="49" charset="-122"/>
              <a:ea typeface="黑体" panose="02010609060101010101" pitchFamily="49" charset="-122"/>
            </a:endParaRPr>
          </a:p>
        </p:txBody>
      </p:sp>
      <p:sp>
        <p:nvSpPr>
          <p:cNvPr id="7" name="矩形 6"/>
          <p:cNvSpPr/>
          <p:nvPr/>
        </p:nvSpPr>
        <p:spPr>
          <a:xfrm>
            <a:off x="446718" y="591070"/>
            <a:ext cx="1712281" cy="432088"/>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全文获取功能</a:t>
            </a:r>
            <a:endParaRPr lang="en-US" altLang="zh-CN" b="1" kern="0" dirty="0">
              <a:solidFill>
                <a:srgbClr val="2E72AA"/>
              </a:solidFill>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custDataLst>
              <p:tags r:id="rId1"/>
            </p:custDataLst>
          </p:nvPr>
        </p:nvGraphicFramePr>
        <p:xfrm>
          <a:off x="980440" y="2706370"/>
          <a:ext cx="7541895" cy="2160000"/>
        </p:xfrm>
        <a:graphic>
          <a:graphicData uri="http://schemas.openxmlformats.org/drawingml/2006/table">
            <a:tbl>
              <a:tblPr firstRow="1" firstCol="1" bandRow="1">
                <a:tableStyleId>{5940675A-B579-460E-94D1-54222C63F5DA}</a:tableStyleId>
              </a:tblPr>
              <a:tblGrid>
                <a:gridCol w="1192530"/>
                <a:gridCol w="3157220"/>
                <a:gridCol w="3192145"/>
              </a:tblGrid>
              <a:tr h="360000">
                <a:tc>
                  <a:txBody>
                    <a:bodyPr/>
                    <a:lstStyle/>
                    <a:p>
                      <a:pPr algn="l"/>
                      <a:r>
                        <a:rPr lang="zh-CN" sz="1400" b="1" kern="100" dirty="0">
                          <a:effectLst/>
                          <a:latin typeface="黑体" panose="02010609060101010101" pitchFamily="49" charset="-122"/>
                          <a:ea typeface="黑体" panose="02010609060101010101" pitchFamily="49" charset="-122"/>
                        </a:rPr>
                        <a:t>资源类型</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全文获取方式</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solidFill>
                      <a:schemeClr val="accent2">
                        <a:lumMod val="20000"/>
                        <a:lumOff val="80000"/>
                      </a:schemeClr>
                    </a:solidFill>
                  </a:tcPr>
                </a:tc>
                <a:tc>
                  <a:txBody>
                    <a:bodyPr/>
                    <a:lstStyle/>
                    <a:p>
                      <a:pPr algn="l"/>
                      <a:r>
                        <a:rPr lang="zh-CN" sz="1400" b="1" kern="100" dirty="0">
                          <a:effectLst/>
                          <a:latin typeface="黑体" panose="02010609060101010101" pitchFamily="49" charset="-122"/>
                          <a:ea typeface="黑体" panose="02010609060101010101" pitchFamily="49" charset="-122"/>
                        </a:rPr>
                        <a:t>原文传递时效</a:t>
                      </a:r>
                      <a:r>
                        <a:rPr lang="en-US" sz="1400" b="1" kern="100" dirty="0">
                          <a:effectLst/>
                          <a:latin typeface="黑体" panose="02010609060101010101" pitchFamily="49" charset="-122"/>
                          <a:ea typeface="黑体" panose="02010609060101010101" pitchFamily="49" charset="-122"/>
                        </a:rPr>
                        <a:t>-</a:t>
                      </a:r>
                      <a:r>
                        <a:rPr lang="zh-CN" sz="1400" b="1" kern="100" dirty="0">
                          <a:effectLst/>
                          <a:latin typeface="黑体" panose="02010609060101010101" pitchFamily="49" charset="-122"/>
                          <a:ea typeface="黑体" panose="02010609060101010101" pitchFamily="49" charset="-122"/>
                        </a:rPr>
                        <a:t>官方说明（测试时间）</a:t>
                      </a: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solidFill>
                      <a:schemeClr val="accent2">
                        <a:lumMod val="20000"/>
                        <a:lumOff val="80000"/>
                      </a:schemeClr>
                    </a:solidFill>
                  </a:tcPr>
                </a:tc>
              </a:tr>
              <a:tr h="360000">
                <a:tc>
                  <a:txBody>
                    <a:bodyPr/>
                    <a:lstStyle/>
                    <a:p>
                      <a:pPr algn="l"/>
                      <a:r>
                        <a:rPr lang="zh-CN" sz="1400" kern="100" dirty="0">
                          <a:effectLst/>
                          <a:latin typeface="黑体" panose="02010609060101010101" pitchFamily="49" charset="-122"/>
                          <a:ea typeface="黑体" panose="02010609060101010101" pitchFamily="49" charset="-122"/>
                        </a:rPr>
                        <a:t>期刊</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zh-CN" sz="1400" kern="100">
                          <a:effectLst/>
                          <a:latin typeface="黑体" panose="02010609060101010101" pitchFamily="49" charset="-122"/>
                          <a:ea typeface="黑体" panose="02010609060101010101" pitchFamily="49" charset="-122"/>
                        </a:rPr>
                        <a:t>原文传递</a:t>
                      </a:r>
                      <a:r>
                        <a:rPr lang="en-US" sz="1400" kern="100">
                          <a:effectLst/>
                          <a:latin typeface="黑体" panose="02010609060101010101" pitchFamily="49" charset="-122"/>
                          <a:ea typeface="黑体" panose="02010609060101010101" pitchFamily="49" charset="-122"/>
                        </a:rPr>
                        <a:t>+</a:t>
                      </a:r>
                      <a:r>
                        <a:rPr lang="zh-CN" sz="1400" kern="100">
                          <a:effectLst/>
                          <a:latin typeface="黑体" panose="02010609060101010101" pitchFamily="49" charset="-122"/>
                          <a:ea typeface="黑体" panose="02010609060101010101" pitchFamily="49" charset="-122"/>
                        </a:rPr>
                        <a:t>全文获取</a:t>
                      </a:r>
                      <a:r>
                        <a:rPr lang="en-US" altLang="zh-CN" sz="1400" kern="100">
                          <a:effectLst/>
                          <a:latin typeface="黑体" panose="02010609060101010101" pitchFamily="49" charset="-122"/>
                          <a:ea typeface="黑体" panose="02010609060101010101" pitchFamily="49" charset="-122"/>
                        </a:rPr>
                        <a:t>+</a:t>
                      </a:r>
                      <a:r>
                        <a:rPr lang="zh-CN" altLang="en-US" sz="1400" kern="100" dirty="0">
                          <a:effectLst/>
                          <a:latin typeface="黑体" panose="02010609060101010101" pitchFamily="49" charset="-122"/>
                          <a:ea typeface="黑体" panose="02010609060101010101" pitchFamily="49" charset="-122"/>
                          <a:sym typeface="+mn-ea"/>
                        </a:rPr>
                        <a:t>在线阅读</a:t>
                      </a:r>
                      <a:r>
                        <a:rPr lang="en-US" altLang="zh-CN" sz="1400" kern="100" dirty="0">
                          <a:effectLst/>
                          <a:latin typeface="黑体" panose="02010609060101010101" pitchFamily="49" charset="-122"/>
                          <a:ea typeface="黑体" panose="02010609060101010101" pitchFamily="49" charset="-122"/>
                          <a:sym typeface="+mn-ea"/>
                        </a:rPr>
                        <a:t>/</a:t>
                      </a:r>
                      <a:r>
                        <a:rPr lang="zh-CN" altLang="en-US" sz="1400" kern="100" dirty="0">
                          <a:effectLst/>
                          <a:latin typeface="黑体" panose="02010609060101010101" pitchFamily="49" charset="-122"/>
                          <a:ea typeface="黑体" panose="02010609060101010101" pitchFamily="49" charset="-122"/>
                          <a:sym typeface="+mn-ea"/>
                        </a:rPr>
                        <a:t>下载</a:t>
                      </a:r>
                      <a:endParaRPr lang="en-US" alt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en-US" sz="1400" kern="100">
                          <a:effectLst/>
                          <a:latin typeface="黑体" panose="02010609060101010101" pitchFamily="49" charset="-122"/>
                          <a:ea typeface="黑体" panose="02010609060101010101" pitchFamily="49" charset="-122"/>
                        </a:rPr>
                        <a:t>2</a:t>
                      </a:r>
                      <a:r>
                        <a:rPr lang="zh-CN" sz="1400" kern="100">
                          <a:effectLst/>
                          <a:latin typeface="黑体" panose="02010609060101010101" pitchFamily="49" charset="-122"/>
                          <a:ea typeface="黑体" panose="02010609060101010101" pitchFamily="49" charset="-122"/>
                        </a:rPr>
                        <a:t>个工作日（</a:t>
                      </a:r>
                      <a:r>
                        <a:rPr lang="en-US" sz="1400" kern="100">
                          <a:effectLst/>
                          <a:latin typeface="黑体" panose="02010609060101010101" pitchFamily="49" charset="-122"/>
                          <a:ea typeface="黑体" panose="02010609060101010101" pitchFamily="49" charset="-122"/>
                        </a:rPr>
                        <a:t>3</a:t>
                      </a:r>
                      <a:r>
                        <a:rPr lang="zh-CN" sz="1400" kern="100">
                          <a:effectLst/>
                          <a:latin typeface="黑体" panose="02010609060101010101" pitchFamily="49" charset="-122"/>
                          <a:ea typeface="黑体" panose="02010609060101010101" pitchFamily="49" charset="-122"/>
                        </a:rPr>
                        <a:t>小时左右）</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r>
              <a:tr h="360000">
                <a:tc>
                  <a:txBody>
                    <a:bodyPr/>
                    <a:lstStyle/>
                    <a:p>
                      <a:pPr algn="l"/>
                      <a:r>
                        <a:rPr lang="zh-CN" sz="1400" kern="100">
                          <a:effectLst/>
                          <a:latin typeface="黑体" panose="02010609060101010101" pitchFamily="49" charset="-122"/>
                          <a:ea typeface="黑体" panose="02010609060101010101" pitchFamily="49" charset="-122"/>
                        </a:rPr>
                        <a:t>学位</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zh-CN" sz="1400" kern="100" dirty="0">
                          <a:effectLst/>
                          <a:latin typeface="黑体" panose="02010609060101010101" pitchFamily="49" charset="-122"/>
                          <a:ea typeface="黑体" panose="02010609060101010101" pitchFamily="49" charset="-122"/>
                        </a:rPr>
                        <a:t>原文传递</a:t>
                      </a:r>
                      <a:r>
                        <a:rPr lang="en-US" sz="1400" kern="100" dirty="0">
                          <a:effectLst/>
                          <a:latin typeface="黑体" panose="02010609060101010101" pitchFamily="49" charset="-122"/>
                          <a:ea typeface="黑体" panose="02010609060101010101" pitchFamily="49" charset="-122"/>
                        </a:rPr>
                        <a:t>+</a:t>
                      </a:r>
                      <a:r>
                        <a:rPr lang="zh-CN" sz="1400" kern="100" dirty="0">
                          <a:effectLst/>
                          <a:latin typeface="黑体" panose="02010609060101010101" pitchFamily="49" charset="-122"/>
                          <a:ea typeface="黑体" panose="02010609060101010101" pitchFamily="49" charset="-122"/>
                        </a:rPr>
                        <a:t>全文获取</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en-US" sz="1400" kern="100">
                          <a:effectLst/>
                          <a:latin typeface="黑体" panose="02010609060101010101" pitchFamily="49" charset="-122"/>
                          <a:ea typeface="黑体" panose="02010609060101010101" pitchFamily="49" charset="-122"/>
                        </a:rPr>
                        <a:t>2</a:t>
                      </a:r>
                      <a:r>
                        <a:rPr lang="zh-CN" sz="1400" kern="100">
                          <a:effectLst/>
                          <a:latin typeface="黑体" panose="02010609060101010101" pitchFamily="49" charset="-122"/>
                          <a:ea typeface="黑体" panose="02010609060101010101" pitchFamily="49" charset="-122"/>
                        </a:rPr>
                        <a:t>个工作日（</a:t>
                      </a:r>
                      <a:r>
                        <a:rPr lang="en-US" sz="1400" kern="100">
                          <a:effectLst/>
                          <a:latin typeface="黑体" panose="02010609060101010101" pitchFamily="49" charset="-122"/>
                          <a:ea typeface="黑体" panose="02010609060101010101" pitchFamily="49" charset="-122"/>
                        </a:rPr>
                        <a:t>30</a:t>
                      </a:r>
                      <a:r>
                        <a:rPr lang="zh-CN" sz="1400" kern="100">
                          <a:effectLst/>
                          <a:latin typeface="黑体" panose="02010609060101010101" pitchFamily="49" charset="-122"/>
                          <a:ea typeface="黑体" panose="02010609060101010101" pitchFamily="49" charset="-122"/>
                        </a:rPr>
                        <a:t>分钟）</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r>
              <a:tr h="360000">
                <a:tc>
                  <a:txBody>
                    <a:bodyPr/>
                    <a:lstStyle/>
                    <a:p>
                      <a:pPr algn="l"/>
                      <a:r>
                        <a:rPr lang="zh-CN" sz="1400" kern="100">
                          <a:effectLst/>
                          <a:latin typeface="黑体" panose="02010609060101010101" pitchFamily="49" charset="-122"/>
                          <a:ea typeface="黑体" panose="02010609060101010101" pitchFamily="49" charset="-122"/>
                        </a:rPr>
                        <a:t>会议</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zh-CN" sz="1400" kern="100" dirty="0">
                          <a:effectLst/>
                          <a:latin typeface="黑体" panose="02010609060101010101" pitchFamily="49" charset="-122"/>
                          <a:ea typeface="黑体" panose="02010609060101010101" pitchFamily="49" charset="-122"/>
                        </a:rPr>
                        <a:t>原文传递</a:t>
                      </a:r>
                      <a:r>
                        <a:rPr lang="en-US" altLang="zh-CN" sz="1400" kern="100" dirty="0">
                          <a:effectLst/>
                          <a:latin typeface="黑体" panose="02010609060101010101" pitchFamily="49" charset="-122"/>
                          <a:ea typeface="黑体" panose="02010609060101010101" pitchFamily="49" charset="-122"/>
                        </a:rPr>
                        <a:t>+</a:t>
                      </a:r>
                      <a:r>
                        <a:rPr lang="zh-CN" altLang="en-US" sz="1400" kern="100" dirty="0">
                          <a:effectLst/>
                          <a:latin typeface="黑体" panose="02010609060101010101" pitchFamily="49" charset="-122"/>
                          <a:ea typeface="黑体" panose="02010609060101010101" pitchFamily="49" charset="-122"/>
                        </a:rPr>
                        <a:t>在线阅读</a:t>
                      </a:r>
                      <a:r>
                        <a:rPr lang="en-US" altLang="zh-CN" sz="1400" kern="100" dirty="0">
                          <a:effectLst/>
                          <a:latin typeface="黑体" panose="02010609060101010101" pitchFamily="49" charset="-122"/>
                          <a:ea typeface="黑体" panose="02010609060101010101" pitchFamily="49" charset="-122"/>
                        </a:rPr>
                        <a:t>/</a:t>
                      </a:r>
                      <a:r>
                        <a:rPr lang="zh-CN" altLang="en-US" sz="1400" kern="100" dirty="0">
                          <a:effectLst/>
                          <a:latin typeface="黑体" panose="02010609060101010101" pitchFamily="49" charset="-122"/>
                          <a:ea typeface="黑体" panose="02010609060101010101" pitchFamily="49" charset="-122"/>
                        </a:rPr>
                        <a:t>下载</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en-US" sz="1400" kern="100">
                          <a:effectLst/>
                          <a:latin typeface="黑体" panose="02010609060101010101" pitchFamily="49" charset="-122"/>
                          <a:ea typeface="黑体" panose="02010609060101010101" pitchFamily="49" charset="-122"/>
                        </a:rPr>
                        <a:t>2</a:t>
                      </a:r>
                      <a:r>
                        <a:rPr lang="zh-CN" sz="1400" kern="100">
                          <a:effectLst/>
                          <a:latin typeface="黑体" panose="02010609060101010101" pitchFamily="49" charset="-122"/>
                          <a:ea typeface="黑体" panose="02010609060101010101" pitchFamily="49" charset="-122"/>
                        </a:rPr>
                        <a:t>个工作日（</a:t>
                      </a:r>
                      <a:r>
                        <a:rPr lang="en-US" sz="1400" kern="100">
                          <a:effectLst/>
                          <a:latin typeface="黑体" panose="02010609060101010101" pitchFamily="49" charset="-122"/>
                          <a:ea typeface="黑体" panose="02010609060101010101" pitchFamily="49" charset="-122"/>
                        </a:rPr>
                        <a:t>3</a:t>
                      </a:r>
                      <a:r>
                        <a:rPr lang="zh-CN" sz="1400" kern="100">
                          <a:effectLst/>
                          <a:latin typeface="黑体" panose="02010609060101010101" pitchFamily="49" charset="-122"/>
                          <a:ea typeface="黑体" panose="02010609060101010101" pitchFamily="49" charset="-122"/>
                        </a:rPr>
                        <a:t>小时左右）</a:t>
                      </a:r>
                      <a:endParaRPr lang="zh-CN" sz="1400" kern="10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r>
              <a:tr h="360000">
                <a:tc>
                  <a:txBody>
                    <a:bodyPr/>
                    <a:lstStyle/>
                    <a:p>
                      <a:pPr algn="l"/>
                      <a:r>
                        <a:rPr lang="zh-CN" sz="1400" kern="100" dirty="0">
                          <a:effectLst/>
                          <a:latin typeface="黑体" panose="02010609060101010101" pitchFamily="49" charset="-122"/>
                          <a:ea typeface="黑体" panose="02010609060101010101" pitchFamily="49" charset="-122"/>
                        </a:rPr>
                        <a:t>科技报告</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zh-CN" sz="1400" kern="100" dirty="0">
                          <a:effectLst/>
                          <a:latin typeface="黑体" panose="02010609060101010101" pitchFamily="49" charset="-122"/>
                          <a:ea typeface="黑体" panose="02010609060101010101" pitchFamily="49" charset="-122"/>
                        </a:rPr>
                        <a:t>原文传递</a:t>
                      </a:r>
                      <a:r>
                        <a:rPr lang="en-US" sz="1400" kern="100" dirty="0">
                          <a:effectLst/>
                          <a:latin typeface="黑体" panose="02010609060101010101" pitchFamily="49" charset="-122"/>
                          <a:ea typeface="黑体" panose="02010609060101010101" pitchFamily="49" charset="-122"/>
                        </a:rPr>
                        <a:t>+</a:t>
                      </a:r>
                      <a:r>
                        <a:rPr lang="zh-CN" sz="1400" kern="100" dirty="0">
                          <a:effectLst/>
                          <a:latin typeface="黑体" panose="02010609060101010101" pitchFamily="49" charset="-122"/>
                          <a:ea typeface="黑体" panose="02010609060101010101" pitchFamily="49" charset="-122"/>
                        </a:rPr>
                        <a:t>全文获取</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r>
                        <a:rPr lang="en-US" sz="1400" kern="100" dirty="0">
                          <a:effectLst/>
                          <a:latin typeface="黑体" panose="02010609060101010101" pitchFamily="49" charset="-122"/>
                          <a:ea typeface="黑体" panose="02010609060101010101" pitchFamily="49" charset="-122"/>
                        </a:rPr>
                        <a:t>2</a:t>
                      </a:r>
                      <a:r>
                        <a:rPr lang="zh-CN" sz="1400" kern="100" dirty="0">
                          <a:effectLst/>
                          <a:latin typeface="黑体" panose="02010609060101010101" pitchFamily="49" charset="-122"/>
                          <a:ea typeface="黑体" panose="02010609060101010101" pitchFamily="49" charset="-122"/>
                        </a:rPr>
                        <a:t>个工作日（</a:t>
                      </a:r>
                      <a:r>
                        <a:rPr lang="en-US" sz="1400" kern="100" dirty="0">
                          <a:effectLst/>
                          <a:latin typeface="黑体" panose="02010609060101010101" pitchFamily="49" charset="-122"/>
                          <a:ea typeface="黑体" panose="02010609060101010101" pitchFamily="49" charset="-122"/>
                        </a:rPr>
                        <a:t>30</a:t>
                      </a:r>
                      <a:r>
                        <a:rPr lang="zh-CN" sz="1400" kern="100" dirty="0">
                          <a:effectLst/>
                          <a:latin typeface="黑体" panose="02010609060101010101" pitchFamily="49" charset="-122"/>
                          <a:ea typeface="黑体" panose="02010609060101010101" pitchFamily="49" charset="-122"/>
                        </a:rPr>
                        <a:t>分钟左右）</a:t>
                      </a:r>
                      <a:endParaRPr 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r>
              <a:tr h="360000">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专利</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buNone/>
                      </a:pPr>
                      <a:r>
                        <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rPr>
                        <a:t>全文获取</a:t>
                      </a:r>
                      <a:endParaRPr lang="zh-CN" altLang="en-US"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c>
                  <a:txBody>
                    <a:bodyPr/>
                    <a:lstStyle/>
                    <a:p>
                      <a:pPr algn="l">
                        <a:buNone/>
                      </a:pPr>
                      <a:r>
                        <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rPr>
                        <a:t>--</a:t>
                      </a:r>
                      <a:endParaRPr lang="en-US" altLang="zh-CN" sz="14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anchor="ct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custDataLst>
              <p:tags r:id="rId1"/>
            </p:custDataLst>
          </p:nvPr>
        </p:nvSpPr>
        <p:spPr>
          <a:xfrm>
            <a:off x="103657" y="-38421"/>
            <a:ext cx="3291476" cy="410845"/>
          </a:xfrm>
          <a:prstGeom prst="rect">
            <a:avLst/>
          </a:prstGeom>
          <a:noFill/>
        </p:spPr>
        <p:txBody>
          <a:bodyPr wrap="square" rtlCol="0">
            <a:spAutoFit/>
          </a:bodyPr>
          <a:lstStyle/>
          <a:p>
            <a:pPr defTabSz="914400">
              <a:lnSpc>
                <a:spcPct val="130000"/>
              </a:lnSpc>
              <a:spcBef>
                <a:spcPts val="800"/>
              </a:spcBef>
            </a:pPr>
            <a:r>
              <a:rPr lang="zh-CN" altLang="en-US" sz="1600" b="1" kern="0" dirty="0">
                <a:latin typeface="黑体" panose="02010609060101010101" pitchFamily="49" charset="-122"/>
                <a:ea typeface="黑体" panose="02010609060101010101" pitchFamily="49" charset="-122"/>
                <a:sym typeface="+mn-ea"/>
              </a:rPr>
              <a:t>外文文献保障</a:t>
            </a:r>
            <a:r>
              <a:rPr lang="en-US" altLang="zh-CN" sz="1600" b="1" kern="0" dirty="0">
                <a:latin typeface="黑体" panose="02010609060101010101" pitchFamily="49" charset="-122"/>
                <a:ea typeface="黑体" panose="02010609060101010101" pitchFamily="49" charset="-122"/>
                <a:sym typeface="+mn-ea"/>
              </a:rPr>
              <a:t>-</a:t>
            </a:r>
            <a:r>
              <a:rPr lang="zh-CN" altLang="en-US" sz="1600" b="1" kern="0" dirty="0">
                <a:solidFill>
                  <a:schemeClr val="tx1"/>
                </a:solidFill>
                <a:latin typeface="黑体" panose="02010609060101010101" pitchFamily="49" charset="-122"/>
                <a:ea typeface="黑体" panose="02010609060101010101" pitchFamily="49" charset="-122"/>
              </a:rPr>
              <a:t>功能介绍</a:t>
            </a:r>
            <a:endParaRPr lang="zh-CN" altLang="en-US" sz="1600" b="1" kern="0" dirty="0">
              <a:solidFill>
                <a:schemeClr val="tx1"/>
              </a:solidFill>
              <a:latin typeface="黑体" panose="02010609060101010101" pitchFamily="49" charset="-122"/>
              <a:ea typeface="黑体" panose="02010609060101010101" pitchFamily="49" charset="-122"/>
            </a:endParaRPr>
          </a:p>
        </p:txBody>
      </p:sp>
      <p:sp>
        <p:nvSpPr>
          <p:cNvPr id="7" name="矩形 6"/>
          <p:cNvSpPr/>
          <p:nvPr>
            <p:custDataLst>
              <p:tags r:id="rId2"/>
            </p:custDataLst>
          </p:nvPr>
        </p:nvSpPr>
        <p:spPr>
          <a:xfrm>
            <a:off x="446718" y="591070"/>
            <a:ext cx="1712281" cy="480060"/>
          </a:xfrm>
          <a:prstGeom prst="rect">
            <a:avLst/>
          </a:prstGeom>
        </p:spPr>
        <p:txBody>
          <a:bodyPr wrap="square" lIns="121901" tIns="60951" rIns="121901" bIns="60951">
            <a:spAutoFit/>
          </a:bodyPr>
          <a:lstStyle/>
          <a:p>
            <a:pPr defTabSz="914400">
              <a:lnSpc>
                <a:spcPct val="130000"/>
              </a:lnSpc>
            </a:pPr>
            <a:r>
              <a:rPr lang="zh-CN" altLang="en-US" b="1" kern="0" dirty="0">
                <a:solidFill>
                  <a:srgbClr val="2E72AA"/>
                </a:solidFill>
                <a:latin typeface="黑体" panose="02010609060101010101" pitchFamily="49" charset="-122"/>
                <a:ea typeface="黑体" panose="02010609060101010101" pitchFamily="49" charset="-122"/>
              </a:rPr>
              <a:t>文摘快译</a:t>
            </a:r>
            <a:endParaRPr lang="en-US" altLang="zh-CN" b="1" kern="0" dirty="0">
              <a:solidFill>
                <a:srgbClr val="2E72AA"/>
              </a:solidFill>
              <a:latin typeface="黑体" panose="02010609060101010101" pitchFamily="49" charset="-122"/>
              <a:ea typeface="黑体" panose="02010609060101010101" pitchFamily="49" charset="-122"/>
            </a:endParaRPr>
          </a:p>
        </p:txBody>
      </p:sp>
      <p:sp>
        <p:nvSpPr>
          <p:cNvPr id="26" name="矩形 25"/>
          <p:cNvSpPr/>
          <p:nvPr>
            <p:custDataLst>
              <p:tags r:id="rId3"/>
            </p:custDataLst>
          </p:nvPr>
        </p:nvSpPr>
        <p:spPr>
          <a:xfrm>
            <a:off x="787396" y="1122522"/>
            <a:ext cx="6824137" cy="679450"/>
          </a:xfrm>
          <a:prstGeom prst="rect">
            <a:avLst/>
          </a:prstGeom>
        </p:spPr>
        <p:txBody>
          <a:bodyPr wrap="square" lIns="121901" tIns="60951" rIns="121901" bIns="60951">
            <a:spAutoFit/>
          </a:bodyPr>
          <a:lstStyle/>
          <a:p>
            <a:pPr defTabSz="914400">
              <a:lnSpc>
                <a:spcPct val="130000"/>
              </a:lnSpc>
            </a:pPr>
            <a:r>
              <a:rPr sz="1400" kern="0" dirty="0">
                <a:solidFill>
                  <a:srgbClr val="1F1F1F"/>
                </a:solidFill>
                <a:latin typeface="黑体" panose="02010609060101010101" pitchFamily="49" charset="-122"/>
                <a:ea typeface="黑体" panose="02010609060101010101" pitchFamily="49" charset="-122"/>
              </a:rPr>
              <a:t>“文摘快译”功能，对于文献题名、摘要、关键词字段，提供实时翻译功能，支持将30余种语言译成简体中文，兼顾结果准确度和语言流畅度。</a:t>
            </a:r>
            <a:endParaRPr sz="1400" kern="0" dirty="0">
              <a:solidFill>
                <a:srgbClr val="1F1F1F"/>
              </a:solidFill>
              <a:latin typeface="黑体" panose="02010609060101010101" pitchFamily="49" charset="-122"/>
              <a:ea typeface="黑体" panose="02010609060101010101" pitchFamily="49" charset="-122"/>
            </a:endParaRPr>
          </a:p>
        </p:txBody>
      </p:sp>
      <p:pic>
        <p:nvPicPr>
          <p:cNvPr id="4" name="图片 3"/>
          <p:cNvPicPr>
            <a:picLocks noChangeAspect="1"/>
          </p:cNvPicPr>
          <p:nvPr>
            <p:custDataLst>
              <p:tags r:id="rId4"/>
            </p:custDataLst>
          </p:nvPr>
        </p:nvPicPr>
        <p:blipFill>
          <a:blip r:embed="rId5"/>
          <a:stretch>
            <a:fillRect/>
          </a:stretch>
        </p:blipFill>
        <p:spPr>
          <a:xfrm>
            <a:off x="953770" y="1978660"/>
            <a:ext cx="6787515" cy="281876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9144000" cy="5143500"/>
          </a:xfrm>
          <a:prstGeom prst="rect">
            <a:avLst/>
          </a:prstGeom>
        </p:spPr>
      </p:pic>
      <p:pic>
        <p:nvPicPr>
          <p:cNvPr id="3" name="图片 2"/>
          <p:cNvPicPr>
            <a:picLocks noChangeAspect="1"/>
          </p:cNvPicPr>
          <p:nvPr/>
        </p:nvPicPr>
        <p:blipFill>
          <a:blip r:embed="rId2"/>
          <a:stretch>
            <a:fillRect/>
          </a:stretch>
        </p:blipFill>
        <p:spPr>
          <a:xfrm>
            <a:off x="812424" y="533058"/>
            <a:ext cx="1041400" cy="317500"/>
          </a:xfrm>
          <a:prstGeom prst="rect">
            <a:avLst/>
          </a:prstGeom>
        </p:spPr>
      </p:pic>
      <p:pic>
        <p:nvPicPr>
          <p:cNvPr id="7" name="图片 6"/>
          <p:cNvPicPr>
            <a:picLocks noChangeAspect="1"/>
          </p:cNvPicPr>
          <p:nvPr/>
        </p:nvPicPr>
        <p:blipFill>
          <a:blip r:embed="rId3"/>
          <a:stretch>
            <a:fillRect/>
          </a:stretch>
        </p:blipFill>
        <p:spPr>
          <a:xfrm>
            <a:off x="3200400" y="1574800"/>
            <a:ext cx="2730500" cy="660400"/>
          </a:xfrm>
          <a:prstGeom prst="rect">
            <a:avLst/>
          </a:prstGeom>
        </p:spPr>
      </p:pic>
      <p:pic>
        <p:nvPicPr>
          <p:cNvPr id="15" name="图片 14"/>
          <p:cNvPicPr>
            <a:picLocks noChangeAspect="1"/>
          </p:cNvPicPr>
          <p:nvPr>
            <p:custDataLst>
              <p:tags r:id="rId4"/>
            </p:custDataLst>
          </p:nvPr>
        </p:nvPicPr>
        <p:blipFill>
          <a:blip r:embed="rId5"/>
          <a:stretch>
            <a:fillRect/>
          </a:stretch>
        </p:blipFill>
        <p:spPr>
          <a:xfrm>
            <a:off x="3771900" y="2474595"/>
            <a:ext cx="1600200" cy="1600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graphicFrame>
        <p:nvGraphicFramePr>
          <p:cNvPr id="28" name="表格 27"/>
          <p:cNvGraphicFramePr>
            <a:graphicFrameLocks noGrp="1"/>
          </p:cNvGraphicFramePr>
          <p:nvPr>
            <p:custDataLst>
              <p:tags r:id="rId1"/>
            </p:custDataLst>
          </p:nvPr>
        </p:nvGraphicFramePr>
        <p:xfrm>
          <a:off x="1" y="588999"/>
          <a:ext cx="9143999" cy="4313334"/>
        </p:xfrm>
        <a:graphic>
          <a:graphicData uri="http://schemas.openxmlformats.org/drawingml/2006/table">
            <a:tbl>
              <a:tblPr firstRow="1" bandRow="1">
                <a:tableStyleId>{5C22544A-7EE6-4342-B048-85BDC9FD1C3A}</a:tableStyleId>
              </a:tblPr>
              <a:tblGrid>
                <a:gridCol w="524133"/>
                <a:gridCol w="1295874"/>
                <a:gridCol w="7323992"/>
              </a:tblGrid>
              <a:tr h="299757">
                <a:tc>
                  <a:txBody>
                    <a:bodyPr/>
                    <a:lstStyle/>
                    <a:p>
                      <a:pPr algn="ctr"/>
                      <a:r>
                        <a:rPr lang="zh-CN" altLang="en-US" sz="1100" b="0" dirty="0">
                          <a:latin typeface="黑体" panose="02010609060101010101" pitchFamily="49" charset="-122"/>
                          <a:ea typeface="黑体" panose="02010609060101010101" pitchFamily="49" charset="-122"/>
                        </a:rPr>
                        <a:t>序号</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dirty="0">
                          <a:latin typeface="黑体" panose="02010609060101010101" pitchFamily="49" charset="-122"/>
                          <a:ea typeface="黑体" panose="02010609060101010101" pitchFamily="49" charset="-122"/>
                        </a:rPr>
                        <a:t>资源类型</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dirty="0">
                          <a:latin typeface="黑体" panose="02010609060101010101" pitchFamily="49" charset="-122"/>
                          <a:ea typeface="黑体" panose="02010609060101010101" pitchFamily="49" charset="-122"/>
                        </a:rPr>
                        <a:t>概述介绍</a:t>
                      </a:r>
                      <a:endParaRPr lang="zh-CN" altLang="en-US" sz="1100" b="0" dirty="0">
                        <a:latin typeface="黑体" panose="02010609060101010101" pitchFamily="49" charset="-122"/>
                        <a:ea typeface="黑体" panose="02010609060101010101" pitchFamily="49" charset="-122"/>
                      </a:endParaRPr>
                    </a:p>
                  </a:txBody>
                  <a:tcPr marL="51435" marR="51435" marT="25718" marB="25718"/>
                </a:tc>
              </a:tr>
              <a:tr h="395358">
                <a:tc>
                  <a:txBody>
                    <a:bodyPr/>
                    <a:lstStyle/>
                    <a:p>
                      <a:pPr algn="ctr"/>
                      <a:r>
                        <a:rPr lang="en-US" altLang="zh-CN" sz="1100" b="0" dirty="0">
                          <a:latin typeface="黑体" panose="02010609060101010101" pitchFamily="49" charset="-122"/>
                          <a:ea typeface="黑体" panose="02010609060101010101" pitchFamily="49" charset="-122"/>
                        </a:rPr>
                        <a:t>1</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期刊</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共</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1.4</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亿余条</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，其中</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中文期刊母体共</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万余种</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核心期刊</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3600</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种左右，外文期刊涵盖</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4</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万余种</a:t>
                      </a:r>
                      <a:endParaRPr lang="zh-CN" altLang="en-US" sz="1100" b="1" dirty="0">
                        <a:latin typeface="黑体" panose="02010609060101010101" pitchFamily="49" charset="-122"/>
                        <a:ea typeface="黑体" panose="02010609060101010101" pitchFamily="49" charset="-122"/>
                      </a:endParaRPr>
                    </a:p>
                  </a:txBody>
                  <a:tcPr marL="51435" marR="51435" marT="25718" marB="25718"/>
                </a:tc>
              </a:tr>
              <a:tr h="417690">
                <a:tc>
                  <a:txBody>
                    <a:bodyPr/>
                    <a:lstStyle/>
                    <a:p>
                      <a:pPr algn="ctr"/>
                      <a:r>
                        <a:rPr lang="en-US" altLang="zh-CN" sz="1100" b="0" dirty="0">
                          <a:latin typeface="黑体" panose="02010609060101010101" pitchFamily="49" charset="-122"/>
                          <a:ea typeface="黑体" panose="02010609060101010101" pitchFamily="49" charset="-122"/>
                        </a:rPr>
                        <a:t>2</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学位</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共</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599</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万篇中文学位论文</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，始收录于</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1980</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年，年增约</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30</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万篇</a:t>
                      </a:r>
                      <a:endParaRPr lang="zh-CN" altLang="en-US" sz="1100" b="0" dirty="0">
                        <a:latin typeface="黑体" panose="02010609060101010101" pitchFamily="49" charset="-122"/>
                        <a:ea typeface="黑体" panose="02010609060101010101" pitchFamily="49" charset="-122"/>
                      </a:endParaRPr>
                    </a:p>
                  </a:txBody>
                  <a:tcPr marL="51435" marR="51435" marT="25718" marB="25718"/>
                </a:tc>
              </a:tr>
              <a:tr h="431061">
                <a:tc>
                  <a:txBody>
                    <a:bodyPr/>
                    <a:lstStyle/>
                    <a:p>
                      <a:pPr algn="ctr"/>
                      <a:r>
                        <a:rPr lang="en-US" altLang="zh-CN" sz="1100" b="0" dirty="0">
                          <a:latin typeface="黑体" panose="02010609060101010101" pitchFamily="49" charset="-122"/>
                          <a:ea typeface="黑体" panose="02010609060101010101" pitchFamily="49" charset="-122"/>
                        </a:rPr>
                        <a:t>3</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会议</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共</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1510</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余万条</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，其中</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中文会议论文约</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273</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余万篇</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外文会议论文约</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1154</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余万篇</a:t>
                      </a:r>
                      <a:endParaRPr lang="zh-CN" altLang="en-US" sz="1100" b="1" dirty="0">
                        <a:latin typeface="黑体" panose="02010609060101010101" pitchFamily="49" charset="-122"/>
                        <a:ea typeface="黑体" panose="02010609060101010101" pitchFamily="49" charset="-122"/>
                      </a:endParaRPr>
                    </a:p>
                  </a:txBody>
                  <a:tcPr marL="51435" marR="51435" marT="25718" marB="25718"/>
                </a:tc>
              </a:tr>
              <a:tr h="369277">
                <a:tc>
                  <a:txBody>
                    <a:bodyPr/>
                    <a:lstStyle/>
                    <a:p>
                      <a:pPr algn="ctr"/>
                      <a:r>
                        <a:rPr lang="en-US" altLang="zh-CN" sz="1100" b="0" dirty="0">
                          <a:latin typeface="黑体" panose="02010609060101010101" pitchFamily="49" charset="-122"/>
                          <a:ea typeface="黑体" panose="02010609060101010101" pitchFamily="49" charset="-122"/>
                        </a:rPr>
                        <a:t>4</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专利</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kern="1200" dirty="0">
                          <a:solidFill>
                            <a:schemeClr val="dk1"/>
                          </a:solidFill>
                          <a:effectLst/>
                          <a:latin typeface="黑体" panose="02010609060101010101" pitchFamily="49" charset="-122"/>
                          <a:ea typeface="黑体" panose="02010609060101010101" pitchFamily="49" charset="-122"/>
                          <a:cs typeface="+mn-cs"/>
                        </a:rPr>
                        <a:t>目前共收录约</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1.3</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亿条</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专利数据，其中</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中国专利</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3900</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余万条</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国外专利</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亿余条</a:t>
                      </a:r>
                      <a:endParaRPr lang="zh-CN" altLang="en-US" sz="1100" b="1" dirty="0">
                        <a:latin typeface="黑体" panose="02010609060101010101" pitchFamily="49" charset="-122"/>
                        <a:ea typeface="黑体" panose="02010609060101010101" pitchFamily="49" charset="-122"/>
                      </a:endParaRPr>
                    </a:p>
                  </a:txBody>
                  <a:tcPr marL="51435" marR="51435" marT="25718" marB="25718"/>
                </a:tc>
              </a:tr>
              <a:tr h="430530">
                <a:tc>
                  <a:txBody>
                    <a:bodyPr/>
                    <a:lstStyle/>
                    <a:p>
                      <a:pPr algn="ctr"/>
                      <a:r>
                        <a:rPr lang="en-US" altLang="zh-CN" sz="1100" b="0" dirty="0">
                          <a:latin typeface="黑体" panose="02010609060101010101" pitchFamily="49" charset="-122"/>
                          <a:ea typeface="黑体" panose="02010609060101010101" pitchFamily="49" charset="-122"/>
                        </a:rPr>
                        <a:t>5</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标准</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kern="1200" dirty="0">
                          <a:solidFill>
                            <a:schemeClr val="dk1"/>
                          </a:solidFill>
                          <a:effectLst/>
                          <a:latin typeface="黑体" panose="02010609060101010101" pitchFamily="49" charset="-122"/>
                          <a:ea typeface="黑体" panose="02010609060101010101" pitchFamily="49" charset="-122"/>
                          <a:cs typeface="+mn-cs"/>
                        </a:rPr>
                        <a:t>收录了中国国家标准（</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GB</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）、中国行业标准（</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HB</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）、以及中外标准题录摘要数据，</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共计</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247</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余万条记录</a:t>
                      </a:r>
                      <a:endParaRPr lang="zh-CN" altLang="en-US" sz="1100" b="1" dirty="0">
                        <a:latin typeface="黑体" panose="02010609060101010101" pitchFamily="49" charset="-122"/>
                        <a:ea typeface="黑体" panose="02010609060101010101" pitchFamily="49" charset="-122"/>
                      </a:endParaRPr>
                    </a:p>
                  </a:txBody>
                  <a:tcPr marL="51435" marR="51435" marT="25718" marB="25718"/>
                </a:tc>
              </a:tr>
              <a:tr h="389886">
                <a:tc>
                  <a:txBody>
                    <a:bodyPr/>
                    <a:lstStyle/>
                    <a:p>
                      <a:pPr algn="ctr"/>
                      <a:r>
                        <a:rPr lang="en-US" altLang="zh-CN" sz="1100" b="0" dirty="0">
                          <a:latin typeface="黑体" panose="02010609060101010101" pitchFamily="49" charset="-122"/>
                          <a:ea typeface="黑体" panose="02010609060101010101" pitchFamily="49" charset="-122"/>
                        </a:rPr>
                        <a:t>6</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法律法规</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kern="1200" dirty="0">
                          <a:solidFill>
                            <a:schemeClr val="dk1"/>
                          </a:solidFill>
                          <a:effectLst/>
                          <a:latin typeface="黑体" panose="02010609060101010101" pitchFamily="49" charset="-122"/>
                          <a:ea typeface="黑体" panose="02010609060101010101" pitchFamily="49" charset="-122"/>
                          <a:cs typeface="+mn-cs"/>
                        </a:rPr>
                        <a:t>法规资源主要由国家信息中心提供，</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共计约</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140</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万条</a:t>
                      </a:r>
                      <a:endParaRPr lang="zh-CN" altLang="en-US" sz="1100" b="1" dirty="0">
                        <a:latin typeface="黑体" panose="02010609060101010101" pitchFamily="49" charset="-122"/>
                        <a:ea typeface="黑体" panose="02010609060101010101" pitchFamily="49" charset="-122"/>
                      </a:endParaRPr>
                    </a:p>
                  </a:txBody>
                  <a:tcPr marL="51435" marR="51435" marT="25718" marB="25718"/>
                </a:tc>
              </a:tr>
              <a:tr h="375144">
                <a:tc>
                  <a:txBody>
                    <a:bodyPr/>
                    <a:lstStyle/>
                    <a:p>
                      <a:pPr algn="ctr"/>
                      <a:r>
                        <a:rPr lang="en-US" altLang="zh-CN" sz="1100" b="0" dirty="0">
                          <a:latin typeface="黑体" panose="02010609060101010101" pitchFamily="49" charset="-122"/>
                          <a:ea typeface="黑体" panose="02010609060101010101" pitchFamily="49" charset="-122"/>
                        </a:rPr>
                        <a:t>7</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科技成果</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共计</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64</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万余条</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，涵盖了国家、省市、地方的成果公报、登记成果及推广成果等成果</a:t>
                      </a:r>
                      <a:endParaRPr lang="zh-CN" altLang="en-US" sz="1100" b="0" dirty="0">
                        <a:latin typeface="黑体" panose="02010609060101010101" pitchFamily="49" charset="-122"/>
                        <a:ea typeface="黑体" panose="02010609060101010101" pitchFamily="49" charset="-122"/>
                      </a:endParaRPr>
                    </a:p>
                  </a:txBody>
                  <a:tcPr marL="51435" marR="51435" marT="25718" marB="25718"/>
                </a:tc>
              </a:tr>
              <a:tr h="33822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100" b="0" dirty="0">
                          <a:latin typeface="黑体" panose="02010609060101010101" pitchFamily="49" charset="-122"/>
                          <a:ea typeface="黑体" panose="02010609060101010101" pitchFamily="49" charset="-122"/>
                        </a:rPr>
                        <a:t>8</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科技报告</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kern="1200" dirty="0">
                          <a:solidFill>
                            <a:schemeClr val="dk1"/>
                          </a:solidFill>
                          <a:effectLst/>
                          <a:latin typeface="黑体" panose="02010609060101010101" pitchFamily="49" charset="-122"/>
                          <a:ea typeface="黑体" panose="02010609060101010101" pitchFamily="49" charset="-122"/>
                          <a:cs typeface="+mn-cs"/>
                        </a:rPr>
                        <a:t>收录</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中文科技报告</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10</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万余份</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外文科技报告</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源于美国政府四大科技报告（</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AD</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DE</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NASA</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en-US" altLang="zh-CN" sz="1100" b="0" i="0" kern="1200" dirty="0">
                          <a:solidFill>
                            <a:schemeClr val="dk1"/>
                          </a:solidFill>
                          <a:effectLst/>
                          <a:latin typeface="黑体" panose="02010609060101010101" pitchFamily="49" charset="-122"/>
                          <a:ea typeface="黑体" panose="02010609060101010101" pitchFamily="49" charset="-122"/>
                          <a:cs typeface="+mn-cs"/>
                        </a:rPr>
                        <a:t>PB</a:t>
                      </a:r>
                      <a:r>
                        <a:rPr lang="zh-CN" altLang="en-US" sz="1100" b="0" i="0" kern="1200" dirty="0">
                          <a:solidFill>
                            <a:schemeClr val="dk1"/>
                          </a:solidFill>
                          <a:effectLst/>
                          <a:latin typeface="黑体" panose="02010609060101010101" pitchFamily="49" charset="-122"/>
                          <a:ea typeface="黑体" panose="02010609060101010101" pitchFamily="49" charset="-122"/>
                          <a:cs typeface="+mn-cs"/>
                        </a:rPr>
                        <a:t>），</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约</a:t>
                      </a:r>
                      <a:r>
                        <a:rPr lang="en-US" altLang="zh-CN" sz="1100" b="1" i="0" kern="1200" dirty="0">
                          <a:solidFill>
                            <a:schemeClr val="dk1"/>
                          </a:solidFill>
                          <a:effectLst/>
                          <a:latin typeface="黑体" panose="02010609060101010101" pitchFamily="49" charset="-122"/>
                          <a:ea typeface="黑体" panose="02010609060101010101" pitchFamily="49" charset="-122"/>
                          <a:cs typeface="+mn-cs"/>
                        </a:rPr>
                        <a:t>110</a:t>
                      </a:r>
                      <a:r>
                        <a:rPr lang="zh-CN" altLang="en-US" sz="1100" b="1" i="0" kern="1200" dirty="0">
                          <a:solidFill>
                            <a:schemeClr val="dk1"/>
                          </a:solidFill>
                          <a:effectLst/>
                          <a:latin typeface="黑体" panose="02010609060101010101" pitchFamily="49" charset="-122"/>
                          <a:ea typeface="黑体" panose="02010609060101010101" pitchFamily="49" charset="-122"/>
                          <a:cs typeface="+mn-cs"/>
                        </a:rPr>
                        <a:t>万余份</a:t>
                      </a:r>
                      <a:endParaRPr lang="zh-CN" altLang="en-US" sz="1100" b="1" dirty="0">
                        <a:latin typeface="黑体" panose="02010609060101010101" pitchFamily="49" charset="-122"/>
                        <a:ea typeface="黑体" panose="02010609060101010101" pitchFamily="49" charset="-122"/>
                      </a:endParaRPr>
                    </a:p>
                  </a:txBody>
                  <a:tcPr marL="51435" marR="51435" marT="25718" marB="25718"/>
                </a:tc>
              </a:tr>
              <a:tr h="353890">
                <a:tc>
                  <a:txBody>
                    <a:bodyPr/>
                    <a:lstStyle/>
                    <a:p>
                      <a:pPr algn="ctr"/>
                      <a:r>
                        <a:rPr lang="en-US" altLang="zh-CN" sz="1100" b="0" dirty="0">
                          <a:latin typeface="黑体" panose="02010609060101010101" pitchFamily="49" charset="-122"/>
                          <a:ea typeface="黑体" panose="02010609060101010101" pitchFamily="49" charset="-122"/>
                        </a:rPr>
                        <a:t>9</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地方志</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1" kern="1400" dirty="0">
                          <a:solidFill>
                            <a:schemeClr val="tx1"/>
                          </a:solidFill>
                          <a:latin typeface="黑体" panose="02010609060101010101" pitchFamily="49" charset="-122"/>
                          <a:ea typeface="黑体" panose="02010609060101010101" pitchFamily="49" charset="-122"/>
                          <a:sym typeface="Gill Sans" charset="0"/>
                        </a:rPr>
                        <a:t>新方志</a:t>
                      </a:r>
                      <a:r>
                        <a:rPr lang="en-US" altLang="zh-CN" sz="1100" b="1" kern="1400" dirty="0">
                          <a:solidFill>
                            <a:schemeClr val="tx1"/>
                          </a:solidFill>
                          <a:latin typeface="黑体" panose="02010609060101010101" pitchFamily="49" charset="-122"/>
                          <a:ea typeface="黑体" panose="02010609060101010101" pitchFamily="49" charset="-122"/>
                          <a:sym typeface="Gill Sans" charset="0"/>
                        </a:rPr>
                        <a:t>5</a:t>
                      </a:r>
                      <a:r>
                        <a:rPr lang="zh-CN" altLang="en-US" sz="1100" b="1" kern="1400" dirty="0">
                          <a:solidFill>
                            <a:schemeClr val="tx1"/>
                          </a:solidFill>
                          <a:latin typeface="黑体" panose="02010609060101010101" pitchFamily="49" charset="-122"/>
                          <a:ea typeface="黑体" panose="02010609060101010101" pitchFamily="49" charset="-122"/>
                          <a:sym typeface="Gill Sans" charset="0"/>
                        </a:rPr>
                        <a:t>万册；</a:t>
                      </a:r>
                      <a:r>
                        <a:rPr lang="zh-CN" altLang="en-US" sz="1100" b="1" kern="1400" dirty="0">
                          <a:latin typeface="黑体" panose="02010609060101010101" pitchFamily="49" charset="-122"/>
                          <a:ea typeface="黑体" panose="02010609060101010101" pitchFamily="49" charset="-122"/>
                          <a:sym typeface="Gill Sans" charset="0"/>
                        </a:rPr>
                        <a:t>旧方志约</a:t>
                      </a:r>
                      <a:r>
                        <a:rPr lang="en-US" altLang="zh-CN" sz="1100" b="1" kern="1400" dirty="0">
                          <a:latin typeface="黑体" panose="02010609060101010101" pitchFamily="49" charset="-122"/>
                          <a:ea typeface="黑体" panose="02010609060101010101" pitchFamily="49" charset="-122"/>
                          <a:sym typeface="Gill Sans" charset="0"/>
                        </a:rPr>
                        <a:t>8600</a:t>
                      </a:r>
                      <a:r>
                        <a:rPr lang="zh-CN" altLang="en-US" sz="1100" b="1" kern="1400" dirty="0">
                          <a:latin typeface="黑体" panose="02010609060101010101" pitchFamily="49" charset="-122"/>
                          <a:ea typeface="黑体" panose="02010609060101010101" pitchFamily="49" charset="-122"/>
                          <a:sym typeface="Gill Sans" charset="0"/>
                        </a:rPr>
                        <a:t>种，</a:t>
                      </a:r>
                      <a:r>
                        <a:rPr lang="en-US" altLang="zh-CN" sz="1100" b="1" kern="1400" dirty="0">
                          <a:latin typeface="黑体" panose="02010609060101010101" pitchFamily="49" charset="-122"/>
                          <a:ea typeface="黑体" panose="02010609060101010101" pitchFamily="49" charset="-122"/>
                          <a:sym typeface="Gill Sans" charset="0"/>
                        </a:rPr>
                        <a:t>10</a:t>
                      </a:r>
                      <a:r>
                        <a:rPr lang="zh-CN" altLang="en-US" sz="1100" b="1" kern="1400" dirty="0">
                          <a:latin typeface="黑体" panose="02010609060101010101" pitchFamily="49" charset="-122"/>
                          <a:ea typeface="黑体" panose="02010609060101010101" pitchFamily="49" charset="-122"/>
                          <a:sym typeface="Gill Sans" charset="0"/>
                        </a:rPr>
                        <a:t>万余册</a:t>
                      </a:r>
                      <a:endParaRPr lang="zh-CN" altLang="en-US" sz="1100" b="1" kern="1400" dirty="0">
                        <a:latin typeface="黑体" panose="02010609060101010101" pitchFamily="49" charset="-122"/>
                        <a:ea typeface="黑体" panose="02010609060101010101" pitchFamily="49" charset="-122"/>
                        <a:sym typeface="Gill Sans" charset="0"/>
                      </a:endParaRPr>
                    </a:p>
                  </a:txBody>
                  <a:tcPr marL="51435" marR="51435" marT="25718" marB="25718"/>
                </a:tc>
              </a:tr>
              <a:tr h="512517">
                <a:tc>
                  <a:txBody>
                    <a:bodyPr/>
                    <a:lstStyle/>
                    <a:p>
                      <a:pPr algn="ctr"/>
                      <a:r>
                        <a:rPr lang="en-US" altLang="zh-CN" sz="1100" b="0" dirty="0">
                          <a:latin typeface="黑体" panose="02010609060101010101" pitchFamily="49" charset="-122"/>
                          <a:ea typeface="黑体" panose="02010609060101010101" pitchFamily="49" charset="-122"/>
                        </a:rPr>
                        <a:t>10</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i="0" u="none" strike="noStrike" kern="1200" dirty="0">
                          <a:solidFill>
                            <a:schemeClr val="dk1"/>
                          </a:solidFill>
                          <a:effectLst/>
                          <a:latin typeface="黑体" panose="02010609060101010101" pitchFamily="49" charset="-122"/>
                          <a:ea typeface="黑体" panose="02010609060101010101" pitchFamily="49" charset="-122"/>
                          <a:cs typeface="+mn-cs"/>
                        </a:rPr>
                        <a:t>视频</a:t>
                      </a:r>
                      <a:endParaRPr lang="zh-CN" altLang="en-US" sz="1100" b="0" dirty="0">
                        <a:latin typeface="黑体" panose="02010609060101010101" pitchFamily="49" charset="-122"/>
                        <a:ea typeface="黑体" panose="02010609060101010101" pitchFamily="49" charset="-122"/>
                      </a:endParaRPr>
                    </a:p>
                  </a:txBody>
                  <a:tcPr marL="51435" marR="51435" marT="25718" marB="25718"/>
                </a:tc>
                <a:tc>
                  <a:txBody>
                    <a:bodyPr/>
                    <a:lstStyle/>
                    <a:p>
                      <a:r>
                        <a:rPr lang="zh-CN" altLang="en-US" sz="1100" b="0" kern="1400" dirty="0">
                          <a:latin typeface="黑体" panose="02010609060101010101" pitchFamily="49" charset="-122"/>
                          <a:ea typeface="黑体" panose="02010609060101010101" pitchFamily="49" charset="-122"/>
                          <a:sym typeface="Gill Sans" charset="0"/>
                        </a:rPr>
                        <a:t>现有资源</a:t>
                      </a:r>
                      <a:r>
                        <a:rPr lang="zh-CN" altLang="en-US" sz="1100" b="1" kern="1400" dirty="0">
                          <a:latin typeface="黑体" panose="02010609060101010101" pitchFamily="49" charset="-122"/>
                          <a:ea typeface="黑体" panose="02010609060101010101" pitchFamily="49" charset="-122"/>
                          <a:sym typeface="Gill Sans" charset="0"/>
                        </a:rPr>
                        <a:t>近</a:t>
                      </a:r>
                      <a:r>
                        <a:rPr lang="en-US" altLang="zh-CN" sz="1100" b="1" kern="1400" dirty="0">
                          <a:latin typeface="黑体" panose="02010609060101010101" pitchFamily="49" charset="-122"/>
                          <a:ea typeface="黑体" panose="02010609060101010101" pitchFamily="49" charset="-122"/>
                          <a:sym typeface="Gill Sans" charset="0"/>
                        </a:rPr>
                        <a:t>100</a:t>
                      </a:r>
                      <a:r>
                        <a:rPr lang="zh-CN" altLang="en-US" sz="1100" b="1" kern="1400" dirty="0">
                          <a:latin typeface="黑体" panose="02010609060101010101" pitchFamily="49" charset="-122"/>
                          <a:ea typeface="黑体" panose="02010609060101010101" pitchFamily="49" charset="-122"/>
                          <a:sym typeface="Gill Sans" charset="0"/>
                        </a:rPr>
                        <a:t>万分钟</a:t>
                      </a:r>
                      <a:r>
                        <a:rPr lang="zh-CN" altLang="en-US" sz="1100" b="0" kern="1400" dirty="0">
                          <a:latin typeface="黑体" panose="02010609060101010101" pitchFamily="49" charset="-122"/>
                          <a:ea typeface="黑体" panose="02010609060101010101" pitchFamily="49" charset="-122"/>
                          <a:sym typeface="Gill Sans" charset="0"/>
                        </a:rPr>
                        <a:t>，</a:t>
                      </a:r>
                      <a:r>
                        <a:rPr lang="zh-CN" altLang="en-US" sz="1100" b="0" dirty="0">
                          <a:latin typeface="黑体" panose="02010609060101010101" pitchFamily="49" charset="-122"/>
                          <a:ea typeface="黑体" panose="02010609060101010101" pitchFamily="49" charset="-122"/>
                          <a:sym typeface="Gill Sans" charset="0"/>
                        </a:rPr>
                        <a:t>已推出高校课程、学术讲座、学术会议报告、医学实践、管理讲座、科普视频、国外优秀视频、环球高清精选等适合各层次人群使用的精品视频。</a:t>
                      </a:r>
                      <a:endParaRPr lang="zh-CN" altLang="en-US" sz="1100" b="0" dirty="0">
                        <a:latin typeface="黑体" panose="02010609060101010101" pitchFamily="49" charset="-122"/>
                        <a:ea typeface="黑体" panose="02010609060101010101" pitchFamily="49" charset="-122"/>
                        <a:sym typeface="Gill Sans" charset="0"/>
                      </a:endParaRPr>
                    </a:p>
                  </a:txBody>
                  <a:tcPr marL="51435" marR="51435" marT="25718" marB="25718"/>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8"/>
          <p:cNvSpPr txBox="1"/>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00" name="文本框 99"/>
          <p:cNvSpPr txBox="1"/>
          <p:nvPr/>
        </p:nvSpPr>
        <p:spPr>
          <a:xfrm>
            <a:off x="220345" y="1405890"/>
            <a:ext cx="2887345" cy="3230245"/>
          </a:xfrm>
          <a:prstGeom prst="rect">
            <a:avLst/>
          </a:prstGeom>
          <a:noFill/>
          <a:ln w="9525">
            <a:noFill/>
          </a:ln>
        </p:spPr>
        <p:txBody>
          <a:bodyPr wrap="square">
            <a:noAutofit/>
          </a:bodyPr>
          <a:lstStyle/>
          <a:p>
            <a:pPr>
              <a:lnSpc>
                <a:spcPct val="150000"/>
              </a:lnSpc>
              <a:defRPr sz="1800">
                <a:solidFill>
                  <a:srgbClr val="000000"/>
                </a:solidFill>
                <a:uFillTx/>
              </a:defRPr>
            </a:pPr>
            <a:r>
              <a:rPr lang="zh-CN" altLang="en-US" sz="1400" b="0" kern="0" dirty="0">
                <a:solidFill>
                  <a:srgbClr val="1F1F1F"/>
                </a:solidFill>
                <a:latin typeface="黑体" panose="02010609060101010101" pitchFamily="49" charset="-122"/>
                <a:ea typeface="黑体" panose="02010609060101010101" pitchFamily="49" charset="-122"/>
              </a:rPr>
              <a:t>期刊资源包括中文期刊和外文期刊</a:t>
            </a:r>
            <a:endParaRPr lang="zh-CN" altLang="en-US" sz="1400" b="0" kern="0" dirty="0">
              <a:solidFill>
                <a:srgbClr val="1F1F1F"/>
              </a:solidFill>
              <a:latin typeface="黑体" panose="02010609060101010101" pitchFamily="49" charset="-122"/>
              <a:ea typeface="黑体" panose="02010609060101010101" pitchFamily="49" charset="-122"/>
            </a:endParaRPr>
          </a:p>
          <a:p>
            <a:pPr>
              <a:lnSpc>
                <a:spcPct val="150000"/>
              </a:lnSpc>
              <a:defRPr sz="1800">
                <a:solidFill>
                  <a:srgbClr val="000000"/>
                </a:solidFill>
                <a:uFillTx/>
              </a:defRPr>
            </a:pPr>
            <a:endParaRPr lang="zh-CN" altLang="en-US" sz="1400" b="0" kern="0" dirty="0">
              <a:solidFill>
                <a:srgbClr val="1F1F1F"/>
              </a:solidFill>
              <a:latin typeface="黑体" panose="02010609060101010101" pitchFamily="49" charset="-122"/>
              <a:ea typeface="黑体" panose="02010609060101010101" pitchFamily="49" charset="-122"/>
              <a:cs typeface="+mn-ea"/>
              <a:sym typeface="+mn-lt"/>
            </a:endParaRPr>
          </a:p>
          <a:p>
            <a:pPr>
              <a:lnSpc>
                <a:spcPct val="150000"/>
              </a:lnSpc>
              <a:defRPr sz="1800">
                <a:solidFill>
                  <a:srgbClr val="000000"/>
                </a:solidFill>
                <a:uFillTx/>
              </a:defRPr>
            </a:pPr>
            <a:r>
              <a:rPr lang="zh-CN" altLang="en-US" sz="1400" kern="0" dirty="0">
                <a:solidFill>
                  <a:srgbClr val="000000"/>
                </a:solidFill>
                <a:latin typeface="黑体" panose="02010609060101010101" pitchFamily="49" charset="-122"/>
                <a:ea typeface="黑体" panose="02010609060101010101" pitchFamily="49" charset="-122"/>
                <a:cs typeface="+mn-ea"/>
                <a:sym typeface="+mn-lt"/>
              </a:rPr>
              <a:t>中文期刊种数达</a:t>
            </a:r>
            <a:r>
              <a:rPr lang="en-US" altLang="zh-CN" sz="1400" kern="0" dirty="0">
                <a:solidFill>
                  <a:srgbClr val="FF0000"/>
                </a:solidFill>
                <a:latin typeface="黑体" panose="02010609060101010101" pitchFamily="49" charset="-122"/>
                <a:ea typeface="黑体" panose="02010609060101010101" pitchFamily="49" charset="-122"/>
                <a:cs typeface="+mn-ea"/>
                <a:sym typeface="+mn-lt"/>
              </a:rPr>
              <a:t>10300</a:t>
            </a:r>
            <a:r>
              <a:rPr lang="zh-CN" altLang="en-US" sz="1400" kern="0" dirty="0">
                <a:solidFill>
                  <a:srgbClr val="000000"/>
                </a:solidFill>
                <a:latin typeface="黑体" panose="02010609060101010101" pitchFamily="49" charset="-122"/>
                <a:ea typeface="黑体" panose="02010609060101010101" pitchFamily="49" charset="-122"/>
                <a:cs typeface="+mn-ea"/>
                <a:sym typeface="+mn-lt"/>
              </a:rPr>
              <a:t>余种，</a:t>
            </a:r>
            <a:endParaRPr lang="en-US" altLang="zh-CN" sz="1400" kern="0" dirty="0">
              <a:solidFill>
                <a:srgbClr val="000000"/>
              </a:solidFill>
              <a:latin typeface="黑体" panose="02010609060101010101" pitchFamily="49" charset="-122"/>
              <a:ea typeface="黑体" panose="02010609060101010101" pitchFamily="49" charset="-122"/>
              <a:cs typeface="+mn-ea"/>
              <a:sym typeface="+mn-lt"/>
            </a:endParaRPr>
          </a:p>
          <a:p>
            <a:pPr>
              <a:lnSpc>
                <a:spcPct val="150000"/>
              </a:lnSpc>
              <a:defRPr sz="1800">
                <a:solidFill>
                  <a:srgbClr val="000000"/>
                </a:solidFill>
                <a:uFillTx/>
              </a:defRPr>
            </a:pPr>
            <a:r>
              <a:rPr lang="zh-CN" altLang="en-US" sz="1400" kern="0" dirty="0">
                <a:solidFill>
                  <a:srgbClr val="000000"/>
                </a:solidFill>
                <a:latin typeface="黑体" panose="02010609060101010101" pitchFamily="49" charset="-122"/>
                <a:ea typeface="黑体" panose="02010609060101010101" pitchFamily="49" charset="-122"/>
                <a:cs typeface="+mn-ea"/>
                <a:sym typeface="+mn-lt"/>
              </a:rPr>
              <a:t>直接获取全文</a:t>
            </a:r>
            <a:r>
              <a:rPr lang="en-US" altLang="zh-CN" sz="1400" kern="0" dirty="0">
                <a:solidFill>
                  <a:srgbClr val="FF0000"/>
                </a:solidFill>
                <a:latin typeface="黑体" panose="02010609060101010101" pitchFamily="49" charset="-122"/>
                <a:ea typeface="黑体" panose="02010609060101010101" pitchFamily="49" charset="-122"/>
                <a:cs typeface="+mn-ea"/>
                <a:sym typeface="+mn-lt"/>
              </a:rPr>
              <a:t>8400</a:t>
            </a:r>
            <a:r>
              <a:rPr lang="zh-CN" altLang="en-US" sz="1400" kern="0" dirty="0">
                <a:solidFill>
                  <a:srgbClr val="000000"/>
                </a:solidFill>
                <a:latin typeface="黑体" panose="02010609060101010101" pitchFamily="49" charset="-122"/>
                <a:ea typeface="黑体" panose="02010609060101010101" pitchFamily="49" charset="-122"/>
                <a:cs typeface="+mn-ea"/>
                <a:sym typeface="+mn-lt"/>
              </a:rPr>
              <a:t>余种，</a:t>
            </a:r>
            <a:endParaRPr lang="en-US" altLang="zh-CN" sz="1400" kern="0" dirty="0">
              <a:solidFill>
                <a:srgbClr val="000000"/>
              </a:solidFill>
              <a:latin typeface="黑体" panose="02010609060101010101" pitchFamily="49" charset="-122"/>
              <a:ea typeface="黑体" panose="02010609060101010101" pitchFamily="49" charset="-122"/>
              <a:cs typeface="+mn-ea"/>
              <a:sym typeface="+mn-lt"/>
            </a:endParaRPr>
          </a:p>
          <a:p>
            <a:pPr>
              <a:lnSpc>
                <a:spcPct val="150000"/>
              </a:lnSpc>
              <a:defRPr sz="1800">
                <a:solidFill>
                  <a:srgbClr val="000000"/>
                </a:solidFill>
                <a:uFillTx/>
              </a:defRPr>
            </a:pPr>
            <a:r>
              <a:rPr lang="zh-CN" altLang="en-US" sz="1400" kern="0" dirty="0">
                <a:solidFill>
                  <a:srgbClr val="000000"/>
                </a:solidFill>
                <a:latin typeface="黑体" panose="02010609060101010101" pitchFamily="49" charset="-122"/>
                <a:ea typeface="黑体" panose="02010609060101010101" pitchFamily="49" charset="-122"/>
                <a:cs typeface="+mn-ea"/>
                <a:sym typeface="+mn-lt"/>
              </a:rPr>
              <a:t>原文传递</a:t>
            </a:r>
            <a:r>
              <a:rPr lang="en-US" altLang="zh-CN" sz="1400" kern="0" dirty="0">
                <a:solidFill>
                  <a:srgbClr val="FF0000"/>
                </a:solidFill>
                <a:latin typeface="黑体" panose="02010609060101010101" pitchFamily="49" charset="-122"/>
                <a:ea typeface="黑体" panose="02010609060101010101" pitchFamily="49" charset="-122"/>
                <a:cs typeface="+mn-ea"/>
                <a:sym typeface="+mn-lt"/>
              </a:rPr>
              <a:t>1700</a:t>
            </a:r>
            <a:r>
              <a:rPr lang="zh-CN" altLang="en-US" sz="1400" kern="0" dirty="0">
                <a:solidFill>
                  <a:srgbClr val="000000"/>
                </a:solidFill>
                <a:latin typeface="黑体" panose="02010609060101010101" pitchFamily="49" charset="-122"/>
                <a:ea typeface="黑体" panose="02010609060101010101" pitchFamily="49" charset="-122"/>
                <a:cs typeface="+mn-ea"/>
                <a:sym typeface="+mn-lt"/>
              </a:rPr>
              <a:t>余种</a:t>
            </a:r>
            <a:endParaRPr lang="en-US" altLang="zh-CN" sz="1400" kern="0" dirty="0">
              <a:solidFill>
                <a:srgbClr val="000000"/>
              </a:solidFill>
              <a:latin typeface="黑体" panose="02010609060101010101" pitchFamily="49" charset="-122"/>
              <a:ea typeface="黑体" panose="02010609060101010101" pitchFamily="49" charset="-122"/>
              <a:cs typeface="+mn-ea"/>
              <a:sym typeface="+mn-lt"/>
            </a:endParaRPr>
          </a:p>
          <a:p>
            <a:pPr>
              <a:lnSpc>
                <a:spcPct val="150000"/>
              </a:lnSpc>
              <a:defRPr sz="1800">
                <a:solidFill>
                  <a:srgbClr val="000000"/>
                </a:solidFill>
                <a:uFillTx/>
              </a:defRPr>
            </a:pPr>
            <a:endParaRPr lang="en-US" altLang="zh-CN" sz="1400" kern="0" dirty="0">
              <a:solidFill>
                <a:srgbClr val="000000"/>
              </a:solidFill>
              <a:latin typeface="黑体" panose="02010609060101010101" pitchFamily="49" charset="-122"/>
              <a:ea typeface="黑体" panose="02010609060101010101" pitchFamily="49" charset="-122"/>
              <a:cs typeface="+mn-ea"/>
              <a:sym typeface="+mn-lt"/>
            </a:endParaRPr>
          </a:p>
          <a:p>
            <a:pPr indent="0" fontAlgn="auto">
              <a:lnSpc>
                <a:spcPct val="150000"/>
              </a:lnSpc>
            </a:pPr>
            <a:endParaRPr lang="zh-CN" altLang="en-US" sz="1400" b="0" kern="0" dirty="0">
              <a:solidFill>
                <a:srgbClr val="1F1F1F"/>
              </a:solidFill>
              <a:latin typeface="黑体" panose="02010609060101010101" pitchFamily="49" charset="-122"/>
              <a:ea typeface="黑体" panose="02010609060101010101" pitchFamily="49" charset="-122"/>
            </a:endParaRPr>
          </a:p>
          <a:p>
            <a:pPr indent="0" fontAlgn="auto">
              <a:lnSpc>
                <a:spcPct val="150000"/>
              </a:lnSpc>
            </a:pPr>
            <a:endParaRPr lang="zh-CN" altLang="en-US" sz="1400" b="0" kern="0" dirty="0">
              <a:solidFill>
                <a:srgbClr val="1F1F1F"/>
              </a:solidFill>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3302635" y="831215"/>
            <a:ext cx="5389245" cy="3963670"/>
          </a:xfrm>
          <a:prstGeom prst="rect">
            <a:avLst/>
          </a:prstGeom>
          <a:ln>
            <a:solidFill>
              <a:schemeClr val="accent1"/>
            </a:solidFill>
          </a:ln>
        </p:spPr>
      </p:pic>
      <p:sp>
        <p:nvSpPr>
          <p:cNvPr id="7" name="文本框 6"/>
          <p:cNvSpPr txBox="1"/>
          <p:nvPr>
            <p:custDataLst>
              <p:tags r:id="rId3"/>
            </p:custDataLst>
          </p:nvPr>
        </p:nvSpPr>
        <p:spPr>
          <a:xfrm>
            <a:off x="269875" y="575945"/>
            <a:ext cx="1722120"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期刊资源</a:t>
            </a:r>
            <a:endParaRPr lang="zh-CN" altLang="en-US" sz="2100" b="1" dirty="0">
              <a:latin typeface="黑体" panose="02010609060101010101" pitchFamily="49" charset="-122"/>
              <a:ea typeface="黑体" panose="02010609060101010101" pitchFamily="49" charset="-122"/>
            </a:endParaRPr>
          </a:p>
        </p:txBody>
      </p:sp>
      <p:sp>
        <p:nvSpPr>
          <p:cNvPr id="3" name="矩形 2"/>
          <p:cNvSpPr/>
          <p:nvPr/>
        </p:nvSpPr>
        <p:spPr>
          <a:xfrm>
            <a:off x="3302635" y="2731770"/>
            <a:ext cx="1059815" cy="1466215"/>
          </a:xfrm>
          <a:prstGeom prst="rect">
            <a:avLst/>
          </a:prstGeom>
          <a:noFill/>
          <a:ln w="19050">
            <a:solidFill>
              <a:srgbClr val="FF0000"/>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a:lstStyle/>
          <a:p>
            <a:endParaRPr lang="zh-CN" altLang="en-US"/>
          </a:p>
        </p:txBody>
      </p:sp>
      <p:pic>
        <p:nvPicPr>
          <p:cNvPr id="4" name="图片 3"/>
          <p:cNvPicPr>
            <a:picLocks noChangeAspect="1"/>
          </p:cNvPicPr>
          <p:nvPr>
            <p:custDataLst>
              <p:tags r:id="rId4"/>
            </p:custDataLst>
          </p:nvPr>
        </p:nvPicPr>
        <p:blipFill>
          <a:blip r:embed="rId5"/>
          <a:stretch>
            <a:fillRect/>
          </a:stretch>
        </p:blipFill>
        <p:spPr>
          <a:xfrm>
            <a:off x="4412615" y="1620520"/>
            <a:ext cx="4565650" cy="1793875"/>
          </a:xfrm>
          <a:prstGeom prst="rect">
            <a:avLst/>
          </a:prstGeom>
          <a:ln>
            <a:solidFill>
              <a:srgbClr val="00B0F0"/>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2603500" cy="482600"/>
          </a:xfrm>
          <a:prstGeom prst="rect">
            <a:avLst/>
          </a:prstGeom>
        </p:spPr>
      </p:pic>
      <p:pic>
        <p:nvPicPr>
          <p:cNvPr id="4" name="图片 3"/>
          <p:cNvPicPr>
            <a:picLocks noChangeAspect="1"/>
          </p:cNvPicPr>
          <p:nvPr/>
        </p:nvPicPr>
        <p:blipFill>
          <a:blip r:embed="rId2"/>
          <a:stretch>
            <a:fillRect/>
          </a:stretch>
        </p:blipFill>
        <p:spPr>
          <a:xfrm>
            <a:off x="2239010" y="-12859"/>
            <a:ext cx="6908800" cy="495300"/>
          </a:xfrm>
          <a:prstGeom prst="rect">
            <a:avLst/>
          </a:prstGeom>
        </p:spPr>
      </p:pic>
      <p:pic>
        <p:nvPicPr>
          <p:cNvPr id="5" name="图片 4"/>
          <p:cNvPicPr>
            <a:picLocks noChangeAspect="1"/>
          </p:cNvPicPr>
          <p:nvPr/>
        </p:nvPicPr>
        <p:blipFill>
          <a:blip r:embed="rId3"/>
          <a:stretch>
            <a:fillRect/>
          </a:stretch>
        </p:blipFill>
        <p:spPr>
          <a:xfrm>
            <a:off x="7855148" y="133057"/>
            <a:ext cx="965200" cy="228600"/>
          </a:xfrm>
          <a:prstGeom prst="rect">
            <a:avLst/>
          </a:prstGeom>
        </p:spPr>
      </p:pic>
      <p:sp>
        <p:nvSpPr>
          <p:cNvPr id="31" name="矩形 11"/>
          <p:cNvSpPr/>
          <p:nvPr/>
        </p:nvSpPr>
        <p:spPr bwMode="auto">
          <a:xfrm>
            <a:off x="5916501" y="3022675"/>
            <a:ext cx="251080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eaLnBrk="1" hangingPunct="1">
              <a:lnSpc>
                <a:spcPct val="100000"/>
              </a:lnSpc>
              <a:spcBef>
                <a:spcPct val="0"/>
              </a:spcBef>
              <a:buFontTx/>
              <a:buNone/>
            </a:pPr>
            <a:r>
              <a:rPr lang="zh-CN" altLang="en-US" sz="1800" b="1">
                <a:latin typeface="微软雅黑" panose="020B0503020204020204" charset="-122"/>
                <a:ea typeface="微软雅黑" panose="020B0503020204020204" charset="-122"/>
                <a:cs typeface="仿宋" panose="02010609060101010101" charset="-122"/>
              </a:rPr>
              <a:t>         </a:t>
            </a:r>
            <a:endParaRPr lang="zh-CN" altLang="en-US" sz="1800" b="1">
              <a:latin typeface="微软雅黑" panose="020B0503020204020204" charset="-122"/>
              <a:ea typeface="微软雅黑" panose="020B0503020204020204" charset="-122"/>
              <a:cs typeface="仿宋" panose="02010609060101010101" charset="-122"/>
            </a:endParaRPr>
          </a:p>
        </p:txBody>
      </p:sp>
      <p:sp>
        <p:nvSpPr>
          <p:cNvPr id="10" name="文本框 9"/>
          <p:cNvSpPr txBox="1"/>
          <p:nvPr>
            <p:custDataLst>
              <p:tags r:id="rId4"/>
            </p:custDataLst>
          </p:nvPr>
        </p:nvSpPr>
        <p:spPr>
          <a:xfrm>
            <a:off x="59029" y="1285168"/>
            <a:ext cx="9025942" cy="92202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a:solidFill>
                  <a:srgbClr val="C00000"/>
                </a:solidFill>
              </a:rPr>
              <a:t>期刊增强版</a:t>
            </a:r>
            <a:r>
              <a:rPr lang="zh-CN" altLang="en-US" b="1" dirty="0"/>
              <a:t>：万方</a:t>
            </a:r>
            <a:r>
              <a:rPr lang="en-US" altLang="zh-CN" b="1" dirty="0"/>
              <a:t>+ </a:t>
            </a:r>
            <a:r>
              <a:rPr lang="en-US" altLang="zh-CN" b="1" u="sng" dirty="0">
                <a:solidFill>
                  <a:srgbClr val="C00000"/>
                </a:solidFill>
              </a:rPr>
              <a:t>ISTIC</a:t>
            </a:r>
            <a:r>
              <a:rPr lang="zh-CN" altLang="en-US" b="1" u="sng" dirty="0">
                <a:solidFill>
                  <a:srgbClr val="C00000"/>
                </a:solidFill>
              </a:rPr>
              <a:t>中文期刊</a:t>
            </a:r>
            <a:r>
              <a:rPr lang="en-US" altLang="zh-CN" b="1" dirty="0"/>
              <a:t>+NSSD+</a:t>
            </a:r>
            <a:r>
              <a:rPr lang="zh-CN" altLang="en-US" b="1" dirty="0"/>
              <a:t>剑桥等合作外文资源库</a:t>
            </a:r>
            <a:endParaRPr lang="en-US" altLang="zh-CN" b="1" dirty="0"/>
          </a:p>
          <a:p>
            <a:pPr marL="457200" indent="-457200">
              <a:lnSpc>
                <a:spcPct val="150000"/>
              </a:lnSpc>
              <a:buFont typeface="Arial" panose="020B0604020202020204" pitchFamily="34" charset="0"/>
              <a:buChar char="•"/>
            </a:pPr>
            <a:r>
              <a:rPr lang="zh-CN" altLang="en-US" b="1" dirty="0">
                <a:solidFill>
                  <a:srgbClr val="C00000"/>
                </a:solidFill>
              </a:rPr>
              <a:t>期刊</a:t>
            </a:r>
            <a:r>
              <a:rPr lang="zh-CN" altLang="en-US" b="1" dirty="0"/>
              <a:t>：万方</a:t>
            </a:r>
            <a:r>
              <a:rPr lang="en-US" altLang="zh-CN" b="1" dirty="0"/>
              <a:t>+NSSD+</a:t>
            </a:r>
            <a:r>
              <a:rPr lang="zh-CN" altLang="en-US" b="1" dirty="0"/>
              <a:t>剑桥等合作外文资源库</a:t>
            </a:r>
            <a:endParaRPr lang="en-US" altLang="zh-CN" b="1" dirty="0"/>
          </a:p>
        </p:txBody>
      </p:sp>
      <p:sp>
        <p:nvSpPr>
          <p:cNvPr id="11" name="AutoShape 7"/>
          <p:cNvSpPr/>
          <p:nvPr/>
        </p:nvSpPr>
        <p:spPr>
          <a:xfrm>
            <a:off x="2228553" y="2320535"/>
            <a:ext cx="4256975" cy="349091"/>
          </a:xfrm>
          <a:prstGeom prst="roundRect">
            <a:avLst>
              <a:gd name="adj" fmla="val 29467"/>
            </a:avLst>
          </a:prstGeom>
          <a:solidFill>
            <a:schemeClr val="bg1">
              <a:alpha val="59000"/>
            </a:schemeClr>
          </a:solidFill>
          <a:ln w="9525">
            <a:noFill/>
          </a:ln>
        </p:spPr>
        <p:txBody>
          <a:bodyPr wrap="none" anchor="ctr"/>
          <a:lstStyle/>
          <a:p>
            <a:pPr algn="ctr"/>
            <a:r>
              <a:rPr lang="zh-CN" altLang="en-US" sz="1350" b="1" dirty="0">
                <a:latin typeface="微软雅黑" panose="020B0503020204020204" charset="-122"/>
                <a:ea typeface="微软雅黑" panose="020B0503020204020204" charset="-122"/>
              </a:rPr>
              <a:t>中国学术期刊数据库</a:t>
            </a:r>
            <a:r>
              <a:rPr lang="en-US" altLang="zh-CN" sz="1350" b="1" dirty="0">
                <a:latin typeface="微软雅黑" panose="020B0503020204020204" charset="-122"/>
                <a:ea typeface="微软雅黑" panose="020B0503020204020204" charset="-122"/>
              </a:rPr>
              <a:t>·</a:t>
            </a:r>
            <a:r>
              <a:rPr lang="zh-CN" altLang="en-US" sz="1350" b="1" dirty="0">
                <a:latin typeface="微软雅黑" panose="020B0503020204020204" charset="-122"/>
                <a:ea typeface="微软雅黑" panose="020B0503020204020204" charset="-122"/>
              </a:rPr>
              <a:t>增强版（增加期刊约 </a:t>
            </a:r>
            <a:r>
              <a:rPr lang="en-US" altLang="zh-CN" sz="1350" b="1" dirty="0">
                <a:latin typeface="微软雅黑" panose="020B0503020204020204" charset="-122"/>
                <a:ea typeface="微软雅黑" panose="020B0503020204020204" charset="-122"/>
              </a:rPr>
              <a:t>1700</a:t>
            </a:r>
            <a:r>
              <a:rPr lang="zh-CN" altLang="en-US" sz="1350" b="1" dirty="0">
                <a:latin typeface="微软雅黑" panose="020B0503020204020204" charset="-122"/>
                <a:ea typeface="微软雅黑" panose="020B0503020204020204" charset="-122"/>
              </a:rPr>
              <a:t>种）</a:t>
            </a:r>
            <a:endParaRPr lang="zh-CN" altLang="en-US" sz="1350" b="1" dirty="0">
              <a:latin typeface="微软雅黑" panose="020B0503020204020204" charset="-122"/>
              <a:ea typeface="微软雅黑" panose="020B0503020204020204" charset="-122"/>
            </a:endParaRPr>
          </a:p>
        </p:txBody>
      </p:sp>
      <p:sp>
        <p:nvSpPr>
          <p:cNvPr id="15" name="右箭头 7"/>
          <p:cNvSpPr/>
          <p:nvPr/>
        </p:nvSpPr>
        <p:spPr>
          <a:xfrm>
            <a:off x="4070173" y="3309092"/>
            <a:ext cx="1052513" cy="466249"/>
          </a:xfrm>
          <a:prstGeom prst="rightArrow">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CN" altLang="en-US" sz="1350"/>
          </a:p>
        </p:txBody>
      </p:sp>
      <p:sp>
        <p:nvSpPr>
          <p:cNvPr id="16" name="AutoShape 48"/>
          <p:cNvSpPr/>
          <p:nvPr/>
        </p:nvSpPr>
        <p:spPr>
          <a:xfrm rot="5400000">
            <a:off x="3674502" y="3349378"/>
            <a:ext cx="2078114" cy="686276"/>
          </a:xfrm>
          <a:custGeom>
            <a:avLst/>
            <a:gdLst>
              <a:gd name="G0" fmla="val 0"/>
            </a:gdLst>
            <a:ahLst/>
            <a:cxnLst>
              <a:cxn ang="0">
                <a:pos x="G0" y="0"/>
              </a:cxn>
              <a:cxn ang="0">
                <a:pos x="G0" y="1424729712"/>
              </a:cxn>
              <a:cxn ang="0">
                <a:pos x="0" y="G0"/>
              </a:cxn>
              <a:cxn ang="0">
                <a:pos x="G0" y="G0"/>
              </a:cxn>
              <a:cxn ang="0">
                <a:pos x="G0" y="G0"/>
              </a:cxn>
              <a:cxn ang="0">
                <a:pos x="G0" y="G0"/>
              </a:cxn>
              <a:cxn ang="0">
                <a:pos x="G0" y="G0"/>
              </a:cxn>
              <a:cxn ang="0">
                <a:pos x="G0" y="1424729712"/>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75000"/>
                </a:schemeClr>
              </a:gs>
              <a:gs pos="100000">
                <a:srgbClr val="FFFFFF"/>
              </a:gs>
            </a:gsLst>
            <a:lin ang="5400000" scaled="1"/>
            <a:tileRect/>
          </a:gradFill>
          <a:ln w="9525">
            <a:noFill/>
          </a:ln>
        </p:spPr>
        <p:txBody>
          <a:bodyPr/>
          <a:lstStyle/>
          <a:p>
            <a:endParaRPr lang="zh-CN" altLang="en-US" sz="1350"/>
          </a:p>
        </p:txBody>
      </p:sp>
      <p:sp>
        <p:nvSpPr>
          <p:cNvPr id="17" name="AutoShape 49"/>
          <p:cNvSpPr/>
          <p:nvPr/>
        </p:nvSpPr>
        <p:spPr>
          <a:xfrm rot="5400000">
            <a:off x="3826935" y="3404180"/>
            <a:ext cx="1656329" cy="569358"/>
          </a:xfrm>
          <a:custGeom>
            <a:avLst/>
            <a:gdLst>
              <a:gd name="G0" fmla="val 0"/>
            </a:gdLst>
            <a:ahLst/>
            <a:cxnLst>
              <a:cxn ang="0">
                <a:pos x="G0" y="0"/>
              </a:cxn>
              <a:cxn ang="0">
                <a:pos x="G0" y="879262783"/>
              </a:cxn>
              <a:cxn ang="0">
                <a:pos x="0" y="G0"/>
              </a:cxn>
              <a:cxn ang="0">
                <a:pos x="G0" y="G0"/>
              </a:cxn>
              <a:cxn ang="0">
                <a:pos x="G0" y="G0"/>
              </a:cxn>
              <a:cxn ang="0">
                <a:pos x="G0" y="G0"/>
              </a:cxn>
              <a:cxn ang="0">
                <a:pos x="G0" y="G0"/>
              </a:cxn>
              <a:cxn ang="0">
                <a:pos x="G0" y="879262783"/>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60000"/>
                  <a:lumOff val="40000"/>
                </a:schemeClr>
              </a:gs>
              <a:gs pos="100000">
                <a:srgbClr val="FFFFFF"/>
              </a:gs>
            </a:gsLst>
            <a:lin ang="5400000" scaled="1"/>
            <a:tileRect/>
          </a:gradFill>
          <a:ln w="9525">
            <a:noFill/>
          </a:ln>
        </p:spPr>
        <p:txBody>
          <a:bodyPr/>
          <a:lstStyle/>
          <a:p>
            <a:endParaRPr lang="zh-CN" altLang="en-US" sz="1350"/>
          </a:p>
        </p:txBody>
      </p:sp>
      <p:sp>
        <p:nvSpPr>
          <p:cNvPr id="19" name="文本框 18"/>
          <p:cNvSpPr txBox="1"/>
          <p:nvPr/>
        </p:nvSpPr>
        <p:spPr>
          <a:xfrm>
            <a:off x="4152273" y="3414622"/>
            <a:ext cx="792480" cy="275590"/>
          </a:xfrm>
          <a:prstGeom prst="rect">
            <a:avLst/>
          </a:prstGeom>
          <a:noFill/>
        </p:spPr>
        <p:txBody>
          <a:bodyPr wrap="none" rtlCol="0">
            <a:spAutoFit/>
          </a:bodyPr>
          <a:lstStyle/>
          <a:p>
            <a:pPr lvl="0" algn="l">
              <a:buClrTx/>
              <a:buSzTx/>
              <a:buFontTx/>
            </a:pPr>
            <a:r>
              <a:rPr lang="zh-CN" altLang="en-US" sz="1200" b="1" dirty="0">
                <a:latin typeface="微软雅黑" panose="020B0503020204020204" charset="-122"/>
                <a:ea typeface="微软雅黑" panose="020B0503020204020204" charset="-122"/>
                <a:sym typeface="+mn-ea"/>
              </a:rPr>
              <a:t>文献保障</a:t>
            </a:r>
            <a:endParaRPr lang="zh-CN" altLang="en-US" sz="1200" b="1" dirty="0">
              <a:latin typeface="微软雅黑" panose="020B0503020204020204" charset="-122"/>
              <a:ea typeface="微软雅黑" panose="020B0503020204020204" charset="-122"/>
              <a:sym typeface="+mn-ea"/>
            </a:endParaRPr>
          </a:p>
        </p:txBody>
      </p:sp>
      <p:sp>
        <p:nvSpPr>
          <p:cNvPr id="20" name="AutoShape 3"/>
          <p:cNvSpPr/>
          <p:nvPr/>
        </p:nvSpPr>
        <p:spPr>
          <a:xfrm>
            <a:off x="1446313" y="2782590"/>
            <a:ext cx="2207222" cy="2078114"/>
          </a:xfrm>
          <a:prstGeom prst="roundRect">
            <a:avLst>
              <a:gd name="adj" fmla="val 8856"/>
            </a:avLst>
          </a:prstGeom>
          <a:solidFill>
            <a:schemeClr val="tx2">
              <a:lumMod val="60000"/>
              <a:lumOff val="40000"/>
              <a:alpha val="8000"/>
            </a:schemeClr>
          </a:solidFill>
          <a:ln w="12700" cap="flat" cmpd="sng">
            <a:solidFill>
              <a:schemeClr val="tx1"/>
            </a:solidFill>
            <a:prstDash val="solid"/>
            <a:round/>
            <a:headEnd type="none" w="med" len="med"/>
            <a:tailEnd type="none" w="med" len="med"/>
          </a:ln>
        </p:spPr>
        <p:txBody>
          <a:bodyPr wrap="none" anchor="ctr"/>
          <a:lstStyle/>
          <a:p>
            <a:endParaRPr lang="zh-CN" altLang="en-US" sz="1350">
              <a:solidFill>
                <a:srgbClr val="000000"/>
              </a:solidFill>
              <a:latin typeface="Arial" panose="020B0604020202020204" pitchFamily="34" charset="0"/>
            </a:endParaRPr>
          </a:p>
        </p:txBody>
      </p:sp>
      <p:sp>
        <p:nvSpPr>
          <p:cNvPr id="21" name="AutoShape 3"/>
          <p:cNvSpPr/>
          <p:nvPr/>
        </p:nvSpPr>
        <p:spPr>
          <a:xfrm>
            <a:off x="5443220" y="2854166"/>
            <a:ext cx="2337435" cy="2084546"/>
          </a:xfrm>
          <a:prstGeom prst="roundRect">
            <a:avLst>
              <a:gd name="adj" fmla="val 8856"/>
            </a:avLst>
          </a:prstGeom>
          <a:solidFill>
            <a:schemeClr val="tx2">
              <a:lumMod val="60000"/>
              <a:lumOff val="40000"/>
              <a:alpha val="8000"/>
            </a:schemeClr>
          </a:solidFill>
          <a:ln w="12700" cap="flat" cmpd="sng">
            <a:solidFill>
              <a:srgbClr val="EC1C24"/>
            </a:solidFill>
            <a:prstDash val="solid"/>
            <a:round/>
            <a:headEnd type="none" w="med" len="med"/>
            <a:tailEnd type="none" w="med" len="med"/>
          </a:ln>
        </p:spPr>
        <p:txBody>
          <a:bodyPr wrap="none" anchor="ctr"/>
          <a:lstStyle/>
          <a:p>
            <a:endParaRPr lang="zh-CN" altLang="en-US" sz="1350">
              <a:solidFill>
                <a:srgbClr val="000000"/>
              </a:solidFill>
              <a:latin typeface="Arial" panose="020B0604020202020204" pitchFamily="34" charset="0"/>
            </a:endParaRPr>
          </a:p>
        </p:txBody>
      </p:sp>
      <p:sp>
        <p:nvSpPr>
          <p:cNvPr id="22" name="文本框 21"/>
          <p:cNvSpPr txBox="1"/>
          <p:nvPr/>
        </p:nvSpPr>
        <p:spPr>
          <a:xfrm>
            <a:off x="5538913" y="3223280"/>
            <a:ext cx="2281814" cy="645160"/>
          </a:xfrm>
          <a:prstGeom prst="rect">
            <a:avLst/>
          </a:prstGeom>
          <a:noFill/>
        </p:spPr>
        <p:txBody>
          <a:bodyPr wrap="square" rtlCol="0">
            <a:spAutoFit/>
          </a:bodyPr>
          <a:lstStyle/>
          <a:p>
            <a:pPr algn="l" fontAlgn="auto">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中文期刊：</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rPr>
              <a:t>1</a:t>
            </a:r>
            <a:r>
              <a:rPr lang="en-US" sz="1200" dirty="0">
                <a:solidFill>
                  <a:srgbClr val="FF0000"/>
                </a:solidFill>
                <a:latin typeface="微软雅黑" panose="020B0503020204020204" charset="-122"/>
                <a:ea typeface="微软雅黑" panose="020B0503020204020204" charset="-122"/>
                <a:cs typeface="微软雅黑" panose="020B0503020204020204" charset="-122"/>
              </a:rPr>
              <a:t>0344</a:t>
            </a:r>
            <a:r>
              <a:rPr lang="zh-CN" altLang="en-US" sz="1200" dirty="0">
                <a:latin typeface="微软雅黑" panose="020B0503020204020204" charset="-122"/>
                <a:ea typeface="微软雅黑" panose="020B0503020204020204" charset="-122"/>
                <a:cs typeface="微软雅黑" panose="020B0503020204020204" charset="-122"/>
              </a:rPr>
              <a:t>种；</a:t>
            </a:r>
            <a:endParaRPr lang="zh-CN" altLang="en-US" sz="1200" dirty="0">
              <a:latin typeface="微软雅黑" panose="020B0503020204020204" charset="-122"/>
              <a:ea typeface="微软雅黑" panose="020B0503020204020204" charset="-122"/>
              <a:cs typeface="微软雅黑" panose="020B0503020204020204" charset="-122"/>
            </a:endParaRPr>
          </a:p>
          <a:p>
            <a:pPr algn="l" fontAlgn="auto">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核心期刊：</a:t>
            </a:r>
            <a:endParaRPr lang="en-US" altLang="zh-CN" sz="1200"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1487826" y="3180984"/>
            <a:ext cx="1865948" cy="645160"/>
          </a:xfrm>
          <a:prstGeom prst="rect">
            <a:avLst/>
          </a:prstGeom>
          <a:noFill/>
        </p:spPr>
        <p:txBody>
          <a:bodyPr wrap="square" rtlCol="0">
            <a:spAutoFit/>
          </a:bodyPr>
          <a:lstStyle/>
          <a:p>
            <a:pPr algn="l" fontAlgn="auto">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中文期刊：</a:t>
            </a:r>
            <a:r>
              <a:rPr lang="en-US" altLang="zh-CN" sz="1200" dirty="0">
                <a:latin typeface="微软雅黑" panose="020B0503020204020204" charset="-122"/>
                <a:ea typeface="微软雅黑" panose="020B0503020204020204" charset="-122"/>
                <a:cs typeface="微软雅黑" panose="020B0503020204020204" charset="-122"/>
              </a:rPr>
              <a:t>8499</a:t>
            </a:r>
            <a:r>
              <a:rPr lang="zh-CN" altLang="en-US" sz="1200" dirty="0">
                <a:latin typeface="微软雅黑" panose="020B0503020204020204" charset="-122"/>
                <a:ea typeface="微软雅黑" panose="020B0503020204020204" charset="-122"/>
                <a:cs typeface="微软雅黑" panose="020B0503020204020204" charset="-122"/>
              </a:rPr>
              <a:t>种；</a:t>
            </a:r>
            <a:endParaRPr lang="zh-CN" altLang="en-US" sz="1200" dirty="0">
              <a:latin typeface="微软雅黑" panose="020B0503020204020204" charset="-122"/>
              <a:ea typeface="微软雅黑" panose="020B0503020204020204" charset="-122"/>
              <a:cs typeface="微软雅黑" panose="020B0503020204020204" charset="-122"/>
            </a:endParaRPr>
          </a:p>
          <a:p>
            <a:pPr algn="l" fontAlgn="auto">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核心期刊</a:t>
            </a:r>
            <a:r>
              <a:rPr lang="zh-CN" altLang="en-US" sz="1200" dirty="0">
                <a:latin typeface="微软雅黑" panose="020B0503020204020204" charset="-122"/>
                <a:ea typeface="微软雅黑" panose="020B0503020204020204" charset="-122"/>
                <a:cs typeface="微软雅黑" panose="020B0503020204020204" charset="-122"/>
                <a:sym typeface="+mn-ea"/>
              </a:rPr>
              <a:t>：</a:t>
            </a:r>
            <a:endParaRPr lang="en-US" altLang="zh-CN" sz="1200" dirty="0">
              <a:latin typeface="微软雅黑" panose="020B0503020204020204" charset="-122"/>
              <a:ea typeface="微软雅黑" panose="020B0503020204020204" charset="-122"/>
              <a:cs typeface="微软雅黑" panose="020B0503020204020204" charset="-122"/>
              <a:sym typeface="+mn-ea"/>
            </a:endParaRPr>
          </a:p>
        </p:txBody>
      </p:sp>
      <p:sp>
        <p:nvSpPr>
          <p:cNvPr id="24" name="文本框 23"/>
          <p:cNvSpPr txBox="1"/>
          <p:nvPr/>
        </p:nvSpPr>
        <p:spPr>
          <a:xfrm>
            <a:off x="1754684" y="2869431"/>
            <a:ext cx="1097280" cy="275590"/>
          </a:xfrm>
          <a:prstGeom prst="rect">
            <a:avLst/>
          </a:prstGeom>
          <a:noFill/>
        </p:spPr>
        <p:txBody>
          <a:bodyPr wrap="none" rtlCol="0">
            <a:spAutoFit/>
          </a:bodyPr>
          <a:lstStyle/>
          <a:p>
            <a:r>
              <a:rPr lang="zh-CN" altLang="en-US" sz="1200" b="1" dirty="0">
                <a:solidFill>
                  <a:schemeClr val="tx1"/>
                </a:solidFill>
                <a:latin typeface="微软雅黑" panose="020B0503020204020204" charset="-122"/>
                <a:ea typeface="微软雅黑" panose="020B0503020204020204" charset="-122"/>
              </a:rPr>
              <a:t>期刊资源情况</a:t>
            </a:r>
            <a:endParaRPr lang="zh-CN" altLang="en-US" sz="1200" b="1" dirty="0">
              <a:solidFill>
                <a:schemeClr val="tx1"/>
              </a:solidFill>
              <a:latin typeface="微软雅黑" panose="020B0503020204020204" charset="-122"/>
              <a:ea typeface="微软雅黑" panose="020B0503020204020204" charset="-122"/>
            </a:endParaRPr>
          </a:p>
        </p:txBody>
      </p:sp>
      <p:sp>
        <p:nvSpPr>
          <p:cNvPr id="7" name="矩形 6"/>
          <p:cNvSpPr/>
          <p:nvPr/>
        </p:nvSpPr>
        <p:spPr>
          <a:xfrm>
            <a:off x="1417985" y="3833688"/>
            <a:ext cx="2535326" cy="818515"/>
          </a:xfrm>
          <a:prstGeom prst="rect">
            <a:avLst/>
          </a:prstGeom>
        </p:spPr>
        <p:txBody>
          <a:bodyPr wrap="square">
            <a:spAutoFit/>
          </a:bodyPr>
          <a:lstStyle/>
          <a:p>
            <a:pPr>
              <a:lnSpc>
                <a:spcPct val="150000"/>
              </a:lnSpc>
            </a:pPr>
            <a:r>
              <a:rPr lang="zh-CN" altLang="en-US" sz="1050" dirty="0">
                <a:latin typeface="微软雅黑" panose="020B0503020204020204" charset="-122"/>
                <a:ea typeface="微软雅黑" panose="020B0503020204020204" charset="-122"/>
                <a:cs typeface="微软雅黑" panose="020B0503020204020204" charset="-122"/>
                <a:sym typeface="+mn-ea"/>
              </a:rPr>
              <a:t>中信所核心</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2445</a:t>
            </a:r>
            <a:r>
              <a:rPr lang="zh-CN" altLang="en-US" sz="1050" dirty="0">
                <a:latin typeface="微软雅黑" panose="020B0503020204020204" charset="-122"/>
                <a:ea typeface="微软雅黑" panose="020B0503020204020204" charset="-122"/>
                <a:cs typeface="微软雅黑" panose="020B0503020204020204" charset="-122"/>
                <a:sym typeface="+mn-ea"/>
              </a:rPr>
              <a:t>种</a:t>
            </a:r>
            <a:r>
              <a:rPr lang="en-US" altLang="zh-CN" sz="1050" dirty="0">
                <a:latin typeface="微软雅黑" panose="020B0503020204020204" charset="-122"/>
                <a:ea typeface="微软雅黑" panose="020B0503020204020204" charset="-122"/>
                <a:cs typeface="微软雅黑" panose="020B0503020204020204" charset="-122"/>
                <a:sym typeface="+mn-ea"/>
              </a:rPr>
              <a:t>/2558</a:t>
            </a:r>
            <a:r>
              <a:rPr lang="zh-CN" altLang="en-US" sz="1050" dirty="0">
                <a:latin typeface="微软雅黑" panose="020B0503020204020204" charset="-122"/>
                <a:ea typeface="微软雅黑" panose="020B0503020204020204" charset="-122"/>
                <a:cs typeface="微软雅黑" panose="020B0503020204020204" charset="-122"/>
                <a:sym typeface="+mn-ea"/>
              </a:rPr>
              <a:t>种；</a:t>
            </a:r>
            <a:r>
              <a:rPr lang="en-US" altLang="zh-CN" sz="1050" dirty="0">
                <a:latin typeface="微软雅黑" panose="020B0503020204020204" charset="-122"/>
                <a:ea typeface="微软雅黑" panose="020B0503020204020204" charset="-122"/>
                <a:cs typeface="微软雅黑" panose="020B0503020204020204" charset="-122"/>
                <a:sym typeface="+mn-ea"/>
              </a:rPr>
              <a:t>95.6%</a:t>
            </a:r>
            <a:endParaRPr lang="zh-CN" altLang="en-US" sz="105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50" dirty="0">
                <a:latin typeface="微软雅黑" panose="020B0503020204020204" charset="-122"/>
                <a:ea typeface="微软雅黑" panose="020B0503020204020204" charset="-122"/>
                <a:cs typeface="微软雅黑" panose="020B0503020204020204" charset="-122"/>
                <a:sym typeface="+mn-ea"/>
              </a:rPr>
              <a:t>南大核心</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680</a:t>
            </a:r>
            <a:r>
              <a:rPr lang="zh-CN" altLang="en-US" sz="1050" dirty="0">
                <a:latin typeface="微软雅黑" panose="020B0503020204020204" charset="-122"/>
                <a:ea typeface="微软雅黑" panose="020B0503020204020204" charset="-122"/>
                <a:cs typeface="微软雅黑" panose="020B0503020204020204" charset="-122"/>
                <a:sym typeface="+mn-ea"/>
              </a:rPr>
              <a:t>种</a:t>
            </a:r>
            <a:r>
              <a:rPr lang="en-US" altLang="zh-CN" sz="1050" dirty="0">
                <a:latin typeface="微软雅黑" panose="020B0503020204020204" charset="-122"/>
                <a:ea typeface="微软雅黑" panose="020B0503020204020204" charset="-122"/>
                <a:cs typeface="微软雅黑" panose="020B0503020204020204" charset="-122"/>
                <a:sym typeface="+mn-ea"/>
              </a:rPr>
              <a:t>/844</a:t>
            </a:r>
            <a:r>
              <a:rPr lang="zh-CN" altLang="en-US" sz="1050" dirty="0">
                <a:latin typeface="微软雅黑" panose="020B0503020204020204" charset="-122"/>
                <a:ea typeface="微软雅黑" panose="020B0503020204020204" charset="-122"/>
                <a:cs typeface="微软雅黑" panose="020B0503020204020204" charset="-122"/>
                <a:sym typeface="+mn-ea"/>
              </a:rPr>
              <a:t>种；</a:t>
            </a:r>
            <a:r>
              <a:rPr lang="en-US" altLang="zh-CN" sz="1050" dirty="0">
                <a:latin typeface="微软雅黑" panose="020B0503020204020204" charset="-122"/>
                <a:ea typeface="微软雅黑" panose="020B0503020204020204" charset="-122"/>
                <a:cs typeface="微软雅黑" panose="020B0503020204020204" charset="-122"/>
                <a:sym typeface="+mn-ea"/>
              </a:rPr>
              <a:t>80.6%</a:t>
            </a:r>
            <a:endParaRPr lang="zh-CN" altLang="en-US" sz="105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50" dirty="0">
                <a:latin typeface="微软雅黑" panose="020B0503020204020204" charset="-122"/>
                <a:ea typeface="微软雅黑" panose="020B0503020204020204" charset="-122"/>
                <a:cs typeface="微软雅黑" panose="020B0503020204020204" charset="-122"/>
                <a:sym typeface="+mn-ea"/>
              </a:rPr>
              <a:t>北大核心</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sym typeface="+mn-ea"/>
              </a:rPr>
              <a:t>1985</a:t>
            </a:r>
            <a:r>
              <a:rPr lang="zh-CN" altLang="en-US" sz="1050" dirty="0">
                <a:latin typeface="微软雅黑" panose="020B0503020204020204" charset="-122"/>
                <a:ea typeface="微软雅黑" panose="020B0503020204020204" charset="-122"/>
                <a:cs typeface="微软雅黑" panose="020B0503020204020204" charset="-122"/>
                <a:sym typeface="+mn-ea"/>
              </a:rPr>
              <a:t>种</a:t>
            </a:r>
            <a:r>
              <a:rPr lang="en-US" altLang="zh-CN" sz="1050" dirty="0">
                <a:latin typeface="微软雅黑" panose="020B0503020204020204" charset="-122"/>
                <a:ea typeface="微软雅黑" panose="020B0503020204020204" charset="-122"/>
                <a:cs typeface="微软雅黑" panose="020B0503020204020204" charset="-122"/>
                <a:sym typeface="+mn-ea"/>
              </a:rPr>
              <a:t>/2107</a:t>
            </a:r>
            <a:r>
              <a:rPr lang="zh-CN" altLang="en-US" sz="1050" dirty="0">
                <a:latin typeface="微软雅黑" panose="020B0503020204020204" charset="-122"/>
                <a:ea typeface="微软雅黑" panose="020B0503020204020204" charset="-122"/>
                <a:cs typeface="微软雅黑" panose="020B0503020204020204" charset="-122"/>
                <a:sym typeface="+mn-ea"/>
              </a:rPr>
              <a:t>种；</a:t>
            </a:r>
            <a:r>
              <a:rPr lang="en-US" altLang="zh-CN" sz="1050" dirty="0">
                <a:latin typeface="微软雅黑" panose="020B0503020204020204" charset="-122"/>
                <a:ea typeface="微软雅黑" panose="020B0503020204020204" charset="-122"/>
                <a:cs typeface="微软雅黑" panose="020B0503020204020204" charset="-122"/>
                <a:sym typeface="+mn-ea"/>
              </a:rPr>
              <a:t>94.2%</a:t>
            </a:r>
            <a:endParaRPr lang="en-US" altLang="zh-CN" sz="1050" dirty="0">
              <a:latin typeface="微软雅黑" panose="020B0503020204020204" charset="-122"/>
              <a:ea typeface="微软雅黑" panose="020B0503020204020204" charset="-122"/>
              <a:cs typeface="微软雅黑" panose="020B0503020204020204" charset="-122"/>
              <a:sym typeface="+mn-ea"/>
            </a:endParaRPr>
          </a:p>
        </p:txBody>
      </p:sp>
      <p:sp>
        <p:nvSpPr>
          <p:cNvPr id="9" name="矩形 8"/>
          <p:cNvSpPr/>
          <p:nvPr/>
        </p:nvSpPr>
        <p:spPr>
          <a:xfrm>
            <a:off x="5473700" y="3850640"/>
            <a:ext cx="2367915" cy="1060450"/>
          </a:xfrm>
          <a:prstGeom prst="rect">
            <a:avLst/>
          </a:prstGeom>
        </p:spPr>
        <p:txBody>
          <a:bodyPr wrap="square">
            <a:spAutoFit/>
          </a:bodyPr>
          <a:lstStyle/>
          <a:p>
            <a:pPr>
              <a:lnSpc>
                <a:spcPct val="150000"/>
              </a:lnSpc>
            </a:pPr>
            <a:r>
              <a:rPr lang="zh-CN" altLang="en-US" sz="1050" dirty="0">
                <a:latin typeface="微软雅黑" panose="020B0503020204020204" charset="-122"/>
                <a:ea typeface="微软雅黑" panose="020B0503020204020204" charset="-122"/>
                <a:cs typeface="微软雅黑" panose="020B0503020204020204" charset="-122"/>
              </a:rPr>
              <a:t>中信所核心</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rPr>
              <a:t>2555</a:t>
            </a:r>
            <a:r>
              <a:rPr lang="zh-CN" altLang="en-US" sz="1050" dirty="0">
                <a:latin typeface="微软雅黑" panose="020B0503020204020204" charset="-122"/>
                <a:ea typeface="微软雅黑" panose="020B0503020204020204" charset="-122"/>
                <a:cs typeface="微软雅黑" panose="020B0503020204020204" charset="-122"/>
              </a:rPr>
              <a:t>种</a:t>
            </a:r>
            <a:r>
              <a:rPr lang="en-US" altLang="zh-CN" sz="1050" dirty="0">
                <a:latin typeface="微软雅黑" panose="020B0503020204020204" charset="-122"/>
                <a:ea typeface="微软雅黑" panose="020B0503020204020204" charset="-122"/>
                <a:cs typeface="微软雅黑" panose="020B0503020204020204" charset="-122"/>
              </a:rPr>
              <a:t>/2558</a:t>
            </a:r>
            <a:r>
              <a:rPr lang="zh-CN" altLang="en-US" sz="1050" dirty="0">
                <a:latin typeface="微软雅黑" panose="020B0503020204020204" charset="-122"/>
                <a:ea typeface="微软雅黑" panose="020B0503020204020204" charset="-122"/>
                <a:cs typeface="微软雅黑" panose="020B0503020204020204" charset="-122"/>
              </a:rPr>
              <a:t>种；</a:t>
            </a:r>
            <a:r>
              <a:rPr lang="en-US" altLang="zh-CN" sz="1050" dirty="0">
                <a:latin typeface="微软雅黑" panose="020B0503020204020204" charset="-122"/>
                <a:ea typeface="微软雅黑" panose="020B0503020204020204" charset="-122"/>
                <a:cs typeface="微软雅黑" panose="020B0503020204020204" charset="-122"/>
              </a:rPr>
              <a:t>99.9%</a:t>
            </a:r>
            <a:endParaRPr lang="zh-CN" altLang="en-US" sz="105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50" dirty="0">
                <a:latin typeface="微软雅黑" panose="020B0503020204020204" charset="-122"/>
                <a:ea typeface="微软雅黑" panose="020B0503020204020204" charset="-122"/>
                <a:cs typeface="微软雅黑" panose="020B0503020204020204" charset="-122"/>
              </a:rPr>
              <a:t>南大核心</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rPr>
              <a:t>801</a:t>
            </a:r>
            <a:r>
              <a:rPr lang="zh-CN" altLang="en-US" sz="1050" dirty="0">
                <a:latin typeface="微软雅黑" panose="020B0503020204020204" charset="-122"/>
                <a:ea typeface="微软雅黑" panose="020B0503020204020204" charset="-122"/>
                <a:cs typeface="微软雅黑" panose="020B0503020204020204" charset="-122"/>
              </a:rPr>
              <a:t>种</a:t>
            </a:r>
            <a:r>
              <a:rPr lang="en-US" altLang="zh-CN" sz="1050" dirty="0">
                <a:latin typeface="微软雅黑" panose="020B0503020204020204" charset="-122"/>
                <a:ea typeface="微软雅黑" panose="020B0503020204020204" charset="-122"/>
                <a:cs typeface="微软雅黑" panose="020B0503020204020204" charset="-122"/>
              </a:rPr>
              <a:t>/844</a:t>
            </a:r>
            <a:r>
              <a:rPr lang="zh-CN" altLang="en-US" sz="1050" dirty="0">
                <a:latin typeface="微软雅黑" panose="020B0503020204020204" charset="-122"/>
                <a:ea typeface="微软雅黑" panose="020B0503020204020204" charset="-122"/>
                <a:cs typeface="微软雅黑" panose="020B0503020204020204" charset="-122"/>
              </a:rPr>
              <a:t>种；</a:t>
            </a:r>
            <a:r>
              <a:rPr lang="en-US" altLang="zh-CN" sz="1050" dirty="0">
                <a:latin typeface="微软雅黑" panose="020B0503020204020204" charset="-122"/>
                <a:ea typeface="微软雅黑" panose="020B0503020204020204" charset="-122"/>
                <a:cs typeface="微软雅黑" panose="020B0503020204020204" charset="-122"/>
              </a:rPr>
              <a:t>94.9%</a:t>
            </a:r>
            <a:endParaRPr lang="zh-CN" altLang="en-US" sz="1050"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50" dirty="0">
                <a:latin typeface="微软雅黑" panose="020B0503020204020204" charset="-122"/>
                <a:ea typeface="微软雅黑" panose="020B0503020204020204" charset="-122"/>
                <a:cs typeface="微软雅黑" panose="020B0503020204020204" charset="-122"/>
              </a:rPr>
              <a:t>北大核心</a:t>
            </a:r>
            <a:r>
              <a:rPr lang="en-US" altLang="zh-CN" sz="1050" dirty="0">
                <a:solidFill>
                  <a:srgbClr val="FF0000"/>
                </a:solidFill>
                <a:latin typeface="微软雅黑" panose="020B0503020204020204" charset="-122"/>
                <a:ea typeface="微软雅黑" panose="020B0503020204020204" charset="-122"/>
                <a:cs typeface="微软雅黑" panose="020B0503020204020204" charset="-122"/>
              </a:rPr>
              <a:t>2104</a:t>
            </a:r>
            <a:r>
              <a:rPr lang="zh-CN" altLang="en-US" sz="1050" dirty="0">
                <a:latin typeface="微软雅黑" panose="020B0503020204020204" charset="-122"/>
                <a:ea typeface="微软雅黑" panose="020B0503020204020204" charset="-122"/>
                <a:cs typeface="微软雅黑" panose="020B0503020204020204" charset="-122"/>
              </a:rPr>
              <a:t>种</a:t>
            </a:r>
            <a:r>
              <a:rPr lang="en-US" altLang="zh-CN" sz="1050" dirty="0">
                <a:latin typeface="微软雅黑" panose="020B0503020204020204" charset="-122"/>
                <a:ea typeface="微软雅黑" panose="020B0503020204020204" charset="-122"/>
                <a:cs typeface="微软雅黑" panose="020B0503020204020204" charset="-122"/>
              </a:rPr>
              <a:t>/2107</a:t>
            </a:r>
            <a:r>
              <a:rPr lang="zh-CN" altLang="en-US" sz="1050" dirty="0">
                <a:latin typeface="微软雅黑" panose="020B0503020204020204" charset="-122"/>
                <a:ea typeface="微软雅黑" panose="020B0503020204020204" charset="-122"/>
                <a:cs typeface="微软雅黑" panose="020B0503020204020204" charset="-122"/>
              </a:rPr>
              <a:t>种；</a:t>
            </a:r>
            <a:r>
              <a:rPr lang="en-US" altLang="zh-CN" sz="1050" dirty="0">
                <a:latin typeface="微软雅黑" panose="020B0503020204020204" charset="-122"/>
                <a:ea typeface="微软雅黑" panose="020B0503020204020204" charset="-122"/>
                <a:cs typeface="微软雅黑" panose="020B0503020204020204" charset="-122"/>
              </a:rPr>
              <a:t>99.9%</a:t>
            </a:r>
            <a:endParaRPr lang="zh-CN" altLang="en-US" sz="1350" dirty="0">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5835300" y="2976344"/>
            <a:ext cx="1554480" cy="275590"/>
          </a:xfrm>
          <a:prstGeom prst="rect">
            <a:avLst/>
          </a:prstGeom>
          <a:noFill/>
        </p:spPr>
        <p:txBody>
          <a:bodyPr wrap="none" rtlCol="0">
            <a:spAutoFit/>
          </a:bodyPr>
          <a:lstStyle/>
          <a:p>
            <a:r>
              <a:rPr lang="zh-CN" altLang="en-US" sz="1200" b="1" dirty="0">
                <a:solidFill>
                  <a:schemeClr val="tx1"/>
                </a:solidFill>
                <a:latin typeface="微软雅黑" panose="020B0503020204020204" charset="-122"/>
                <a:ea typeface="微软雅黑" panose="020B0503020204020204" charset="-122"/>
              </a:rPr>
              <a:t>期刊增强版资源情况</a:t>
            </a:r>
            <a:endParaRPr lang="zh-CN" altLang="en-US" sz="1200" b="1" dirty="0">
              <a:solidFill>
                <a:schemeClr val="tx1"/>
              </a:solidFill>
              <a:latin typeface="微软雅黑" panose="020B0503020204020204" charset="-122"/>
              <a:ea typeface="微软雅黑" panose="020B0503020204020204" charset="-122"/>
            </a:endParaRPr>
          </a:p>
        </p:txBody>
      </p:sp>
      <p:sp>
        <p:nvSpPr>
          <p:cNvPr id="12" name="TextBox 18"/>
          <p:cNvSpPr txBox="1"/>
          <p:nvPr>
            <p:custDataLst>
              <p:tags r:id="rId5"/>
            </p:custDataLst>
          </p:nvPr>
        </p:nvSpPr>
        <p:spPr>
          <a:xfrm>
            <a:off x="103658" y="-3842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14" name="文本框 13"/>
          <p:cNvSpPr txBox="1"/>
          <p:nvPr>
            <p:custDataLst>
              <p:tags r:id="rId6"/>
            </p:custDataLst>
          </p:nvPr>
        </p:nvSpPr>
        <p:spPr>
          <a:xfrm>
            <a:off x="198120" y="641350"/>
            <a:ext cx="1722120"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期刊资源</a:t>
            </a:r>
            <a:endParaRPr lang="zh-CN" altLang="en-US" sz="2100" b="1" dirty="0">
              <a:latin typeface="黑体" panose="02010609060101010101" pitchFamily="49" charset="-122"/>
              <a:ea typeface="黑体" panose="02010609060101010101" pitchFamily="49"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2611120" cy="482600"/>
          </a:xfrm>
          <a:prstGeom prst="rect">
            <a:avLst/>
          </a:prstGeom>
        </p:spPr>
      </p:pic>
      <p:pic>
        <p:nvPicPr>
          <p:cNvPr id="4" name="图片 3"/>
          <p:cNvPicPr>
            <a:picLocks noChangeAspect="1"/>
          </p:cNvPicPr>
          <p:nvPr/>
        </p:nvPicPr>
        <p:blipFill>
          <a:blip r:embed="rId2"/>
          <a:stretch>
            <a:fillRect/>
          </a:stretch>
        </p:blipFill>
        <p:spPr>
          <a:xfrm>
            <a:off x="2239010" y="-12700"/>
            <a:ext cx="6936740" cy="495300"/>
          </a:xfrm>
          <a:prstGeom prst="rect">
            <a:avLst/>
          </a:prstGeom>
        </p:spPr>
      </p:pic>
      <p:pic>
        <p:nvPicPr>
          <p:cNvPr id="5" name="图片 4"/>
          <p:cNvPicPr>
            <a:picLocks noChangeAspect="1"/>
          </p:cNvPicPr>
          <p:nvPr/>
        </p:nvPicPr>
        <p:blipFill>
          <a:blip r:embed="rId3"/>
          <a:stretch>
            <a:fillRect/>
          </a:stretch>
        </p:blipFill>
        <p:spPr>
          <a:xfrm>
            <a:off x="7925633" y="119087"/>
            <a:ext cx="965200" cy="228600"/>
          </a:xfrm>
          <a:prstGeom prst="rect">
            <a:avLst/>
          </a:prstGeom>
        </p:spPr>
      </p:pic>
      <p:sp>
        <p:nvSpPr>
          <p:cNvPr id="10" name="文本框 9"/>
          <p:cNvSpPr txBox="1"/>
          <p:nvPr/>
        </p:nvSpPr>
        <p:spPr>
          <a:xfrm>
            <a:off x="504281" y="955799"/>
            <a:ext cx="8576441" cy="922020"/>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zh-CN" altLang="en-US" b="1" dirty="0">
                <a:solidFill>
                  <a:srgbClr val="C00000"/>
                </a:solidFill>
              </a:rPr>
              <a:t>学位增强</a:t>
            </a:r>
            <a:r>
              <a:rPr lang="zh-CN" altLang="en-US" dirty="0"/>
              <a:t>：万方</a:t>
            </a:r>
            <a:r>
              <a:rPr lang="en-US" altLang="zh-CN" dirty="0"/>
              <a:t>+ </a:t>
            </a:r>
            <a:r>
              <a:rPr lang="en-US" altLang="zh-CN" b="1" dirty="0">
                <a:solidFill>
                  <a:srgbClr val="C00000"/>
                </a:solidFill>
              </a:rPr>
              <a:t>ISTIC</a:t>
            </a:r>
            <a:r>
              <a:rPr lang="zh-CN" altLang="en-US" b="1" dirty="0">
                <a:solidFill>
                  <a:srgbClr val="C00000"/>
                </a:solidFill>
              </a:rPr>
              <a:t>中文学位</a:t>
            </a:r>
            <a:endParaRPr lang="en-US" altLang="zh-CN" b="1" dirty="0">
              <a:solidFill>
                <a:srgbClr val="C00000"/>
              </a:solidFill>
            </a:endParaRPr>
          </a:p>
          <a:p>
            <a:pPr marL="457200" indent="-457200">
              <a:lnSpc>
                <a:spcPct val="150000"/>
              </a:lnSpc>
              <a:buFont typeface="Arial" panose="020B0604020202020204" pitchFamily="34" charset="0"/>
              <a:buChar char="•"/>
            </a:pPr>
            <a:r>
              <a:rPr lang="zh-CN" altLang="en-US" b="1" dirty="0">
                <a:solidFill>
                  <a:srgbClr val="C00000"/>
                </a:solidFill>
              </a:rPr>
              <a:t>中文学位</a:t>
            </a:r>
            <a:r>
              <a:rPr lang="zh-CN" altLang="en-US" dirty="0"/>
              <a:t>：万方</a:t>
            </a:r>
            <a:endParaRPr lang="zh-CN" altLang="en-US" dirty="0"/>
          </a:p>
        </p:txBody>
      </p:sp>
      <p:sp>
        <p:nvSpPr>
          <p:cNvPr id="27" name="右箭头 7"/>
          <p:cNvSpPr/>
          <p:nvPr/>
        </p:nvSpPr>
        <p:spPr>
          <a:xfrm>
            <a:off x="4107418" y="3799978"/>
            <a:ext cx="1052513" cy="466249"/>
          </a:xfrm>
          <a:prstGeom prst="rightArrow">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CN" altLang="en-US" sz="1350"/>
          </a:p>
        </p:txBody>
      </p:sp>
      <p:sp>
        <p:nvSpPr>
          <p:cNvPr id="28" name="AutoShape 48"/>
          <p:cNvSpPr/>
          <p:nvPr/>
        </p:nvSpPr>
        <p:spPr>
          <a:xfrm rot="5400000">
            <a:off x="3626537" y="3777946"/>
            <a:ext cx="1820915" cy="511016"/>
          </a:xfrm>
          <a:custGeom>
            <a:avLst/>
            <a:gdLst>
              <a:gd name="G0" fmla="val 0"/>
            </a:gdLst>
            <a:ahLst/>
            <a:cxnLst>
              <a:cxn ang="0">
                <a:pos x="G0" y="0"/>
              </a:cxn>
              <a:cxn ang="0">
                <a:pos x="G0" y="1424729712"/>
              </a:cxn>
              <a:cxn ang="0">
                <a:pos x="0" y="G0"/>
              </a:cxn>
              <a:cxn ang="0">
                <a:pos x="G0" y="G0"/>
              </a:cxn>
              <a:cxn ang="0">
                <a:pos x="G0" y="G0"/>
              </a:cxn>
              <a:cxn ang="0">
                <a:pos x="G0" y="G0"/>
              </a:cxn>
              <a:cxn ang="0">
                <a:pos x="G0" y="G0"/>
              </a:cxn>
              <a:cxn ang="0">
                <a:pos x="G0" y="1424729712"/>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75000"/>
                </a:schemeClr>
              </a:gs>
              <a:gs pos="100000">
                <a:srgbClr val="FFFFFF"/>
              </a:gs>
            </a:gsLst>
            <a:lin ang="5400000" scaled="1"/>
            <a:tileRect/>
          </a:gradFill>
          <a:ln w="9525">
            <a:noFill/>
          </a:ln>
        </p:spPr>
        <p:txBody>
          <a:bodyPr/>
          <a:lstStyle/>
          <a:p>
            <a:endParaRPr lang="zh-CN" altLang="en-US" sz="1350"/>
          </a:p>
        </p:txBody>
      </p:sp>
      <p:sp>
        <p:nvSpPr>
          <p:cNvPr id="29" name="AutoShape 49"/>
          <p:cNvSpPr/>
          <p:nvPr/>
        </p:nvSpPr>
        <p:spPr>
          <a:xfrm rot="5400000">
            <a:off x="3701678" y="3834120"/>
            <a:ext cx="1548954" cy="418384"/>
          </a:xfrm>
          <a:custGeom>
            <a:avLst/>
            <a:gdLst>
              <a:gd name="G0" fmla="val 0"/>
            </a:gdLst>
            <a:ahLst/>
            <a:cxnLst>
              <a:cxn ang="0">
                <a:pos x="G0" y="0"/>
              </a:cxn>
              <a:cxn ang="0">
                <a:pos x="G0" y="879262783"/>
              </a:cxn>
              <a:cxn ang="0">
                <a:pos x="0" y="G0"/>
              </a:cxn>
              <a:cxn ang="0">
                <a:pos x="G0" y="G0"/>
              </a:cxn>
              <a:cxn ang="0">
                <a:pos x="G0" y="G0"/>
              </a:cxn>
              <a:cxn ang="0">
                <a:pos x="G0" y="G0"/>
              </a:cxn>
              <a:cxn ang="0">
                <a:pos x="G0" y="G0"/>
              </a:cxn>
              <a:cxn ang="0">
                <a:pos x="G0" y="879262783"/>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60000"/>
                  <a:lumOff val="40000"/>
                </a:schemeClr>
              </a:gs>
              <a:gs pos="100000">
                <a:srgbClr val="FFFFFF"/>
              </a:gs>
            </a:gsLst>
            <a:lin ang="5400000" scaled="1"/>
            <a:tileRect/>
          </a:gradFill>
          <a:ln w="9525">
            <a:noFill/>
          </a:ln>
        </p:spPr>
        <p:txBody>
          <a:bodyPr/>
          <a:lstStyle/>
          <a:p>
            <a:endParaRPr lang="zh-CN" altLang="en-US" sz="1350"/>
          </a:p>
        </p:txBody>
      </p:sp>
      <p:sp>
        <p:nvSpPr>
          <p:cNvPr id="30" name="AutoShape 3"/>
          <p:cNvSpPr/>
          <p:nvPr/>
        </p:nvSpPr>
        <p:spPr>
          <a:xfrm>
            <a:off x="1689021" y="3380015"/>
            <a:ext cx="2068354" cy="1334634"/>
          </a:xfrm>
          <a:prstGeom prst="roundRect">
            <a:avLst>
              <a:gd name="adj" fmla="val 8856"/>
            </a:avLst>
          </a:prstGeom>
          <a:solidFill>
            <a:schemeClr val="tx2">
              <a:lumMod val="60000"/>
              <a:lumOff val="40000"/>
              <a:alpha val="8000"/>
            </a:schemeClr>
          </a:solidFill>
          <a:ln w="12700" cap="flat" cmpd="sng">
            <a:solidFill>
              <a:schemeClr val="tx1"/>
            </a:solidFill>
            <a:prstDash val="solid"/>
            <a:round/>
            <a:headEnd type="none" w="med" len="med"/>
            <a:tailEnd type="none" w="med" len="med"/>
          </a:ln>
        </p:spPr>
        <p:txBody>
          <a:bodyPr wrap="none" anchor="ctr"/>
          <a:lstStyle/>
          <a:p>
            <a:endParaRPr lang="zh-CN" altLang="en-US" sz="1350">
              <a:solidFill>
                <a:srgbClr val="000000"/>
              </a:solidFill>
              <a:latin typeface="Arial" panose="020B0604020202020204" pitchFamily="34" charset="0"/>
            </a:endParaRPr>
          </a:p>
        </p:txBody>
      </p:sp>
      <p:sp>
        <p:nvSpPr>
          <p:cNvPr id="32" name="AutoShape 3"/>
          <p:cNvSpPr/>
          <p:nvPr/>
        </p:nvSpPr>
        <p:spPr>
          <a:xfrm>
            <a:off x="5409248" y="3380016"/>
            <a:ext cx="2516385" cy="1334633"/>
          </a:xfrm>
          <a:prstGeom prst="roundRect">
            <a:avLst>
              <a:gd name="adj" fmla="val 8856"/>
            </a:avLst>
          </a:prstGeom>
          <a:solidFill>
            <a:schemeClr val="tx2">
              <a:lumMod val="60000"/>
              <a:lumOff val="40000"/>
              <a:alpha val="8000"/>
            </a:schemeClr>
          </a:solidFill>
          <a:ln w="12700" cap="flat" cmpd="sng">
            <a:solidFill>
              <a:srgbClr val="EC1C24"/>
            </a:solidFill>
            <a:prstDash val="solid"/>
            <a:round/>
            <a:headEnd type="none" w="med" len="med"/>
            <a:tailEnd type="none" w="med" len="med"/>
          </a:ln>
        </p:spPr>
        <p:txBody>
          <a:bodyPr wrap="none" anchor="ctr"/>
          <a:lstStyle/>
          <a:p>
            <a:endParaRPr lang="zh-CN" altLang="en-US" sz="1350">
              <a:solidFill>
                <a:srgbClr val="000000"/>
              </a:solidFill>
              <a:latin typeface="Arial" panose="020B0604020202020204" pitchFamily="34" charset="0"/>
            </a:endParaRPr>
          </a:p>
        </p:txBody>
      </p:sp>
      <p:sp>
        <p:nvSpPr>
          <p:cNvPr id="33" name="文本框 32"/>
          <p:cNvSpPr txBox="1"/>
          <p:nvPr/>
        </p:nvSpPr>
        <p:spPr>
          <a:xfrm>
            <a:off x="5409247" y="3728576"/>
            <a:ext cx="2516384" cy="922020"/>
          </a:xfrm>
          <a:prstGeom prst="rect">
            <a:avLst/>
          </a:prstGeom>
          <a:noFill/>
        </p:spPr>
        <p:txBody>
          <a:bodyPr wrap="square" rtlCol="0">
            <a:spAutoFit/>
          </a:bodyPr>
          <a:lstStyle/>
          <a:p>
            <a:pPr algn="l" fontAlgn="auto">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中文学位论文：</a:t>
            </a:r>
            <a:r>
              <a:rPr lang="en-US" altLang="zh-CN" sz="1200" dirty="0">
                <a:solidFill>
                  <a:srgbClr val="FF0000"/>
                </a:solidFill>
                <a:latin typeface="微软雅黑" panose="020B0503020204020204" charset="-122"/>
                <a:ea typeface="微软雅黑" panose="020B0503020204020204" charset="-122"/>
                <a:cs typeface="微软雅黑" panose="020B0503020204020204" charset="-122"/>
              </a:rPr>
              <a:t>599</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rPr>
              <a:t>万</a:t>
            </a:r>
            <a:r>
              <a:rPr lang="zh-CN" altLang="en-US" sz="1200" dirty="0">
                <a:latin typeface="微软雅黑" panose="020B0503020204020204" charset="-122"/>
                <a:ea typeface="微软雅黑" panose="020B0503020204020204" charset="-122"/>
                <a:cs typeface="微软雅黑" panose="020B0503020204020204" charset="-122"/>
                <a:sym typeface="+mn-ea"/>
              </a:rPr>
              <a:t>余</a:t>
            </a:r>
            <a:r>
              <a:rPr lang="zh-CN" altLang="en-US" sz="1200" dirty="0">
                <a:latin typeface="微软雅黑" panose="020B0503020204020204" charset="-122"/>
                <a:ea typeface="微软雅黑" panose="020B0503020204020204" charset="-122"/>
                <a:cs typeface="微软雅黑" panose="020B0503020204020204" charset="-122"/>
              </a:rPr>
              <a:t>篇；     </a:t>
            </a:r>
            <a:endParaRPr lang="zh-CN" altLang="en-US" sz="1200" dirty="0">
              <a:latin typeface="微软雅黑" panose="020B0503020204020204" charset="-122"/>
              <a:ea typeface="微软雅黑" panose="020B0503020204020204" charset="-122"/>
              <a:cs typeface="微软雅黑" panose="020B0503020204020204" charset="-122"/>
            </a:endParaRPr>
          </a:p>
          <a:p>
            <a:pPr algn="l" fontAlgn="auto">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年增：</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rPr>
              <a:t>3</a:t>
            </a:r>
            <a:r>
              <a:rPr lang="en-US" altLang="zh-CN" sz="1200" dirty="0">
                <a:solidFill>
                  <a:srgbClr val="FF0000"/>
                </a:solidFill>
                <a:latin typeface="微软雅黑" panose="020B0503020204020204" charset="-122"/>
                <a:ea typeface="微软雅黑" panose="020B0503020204020204" charset="-122"/>
                <a:cs typeface="微软雅黑" panose="020B0503020204020204" charset="-122"/>
              </a:rPr>
              <a:t>3</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rPr>
              <a:t>万</a:t>
            </a:r>
            <a:r>
              <a:rPr lang="zh-CN" altLang="en-US" sz="1200" dirty="0">
                <a:latin typeface="微软雅黑" panose="020B0503020204020204" charset="-122"/>
                <a:ea typeface="微软雅黑" panose="020B0503020204020204" charset="-122"/>
                <a:cs typeface="微软雅黑" panose="020B0503020204020204" charset="-122"/>
              </a:rPr>
              <a:t>篇（万方）</a:t>
            </a:r>
            <a:endParaRPr lang="en-US"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50000"/>
              </a:lnSpc>
            </a:pPr>
            <a:r>
              <a:rPr lang="en-US" altLang="zh-CN" sz="1200" dirty="0">
                <a:latin typeface="微软雅黑" panose="020B0503020204020204" charset="-122"/>
                <a:ea typeface="微软雅黑" panose="020B0503020204020204" charset="-122"/>
                <a:cs typeface="微软雅黑" panose="020B0503020204020204" charset="-122"/>
              </a:rPr>
              <a:t>          3</a:t>
            </a:r>
            <a:r>
              <a:rPr lang="zh-CN" altLang="en-US" sz="1200" dirty="0">
                <a:latin typeface="微软雅黑" panose="020B0503020204020204" charset="-122"/>
                <a:ea typeface="微软雅黑" panose="020B0503020204020204" charset="-122"/>
                <a:cs typeface="微软雅黑" panose="020B0503020204020204" charset="-122"/>
              </a:rPr>
              <a:t>万多篇（</a:t>
            </a:r>
            <a:r>
              <a:rPr lang="en-US" altLang="zh-CN" sz="1200" dirty="0">
                <a:latin typeface="微软雅黑" panose="020B0503020204020204" charset="-122"/>
                <a:ea typeface="微软雅黑" panose="020B0503020204020204" charset="-122"/>
                <a:cs typeface="微软雅黑" panose="020B0503020204020204" charset="-122"/>
              </a:rPr>
              <a:t>ISTIC</a:t>
            </a:r>
            <a:r>
              <a:rPr lang="zh-CN" altLang="en-US" sz="1200" dirty="0">
                <a:latin typeface="微软雅黑" panose="020B0503020204020204" charset="-122"/>
                <a:ea typeface="微软雅黑" panose="020B0503020204020204" charset="-122"/>
                <a:cs typeface="微软雅黑" panose="020B0503020204020204" charset="-122"/>
              </a:rPr>
              <a:t>）</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34" name="文本框 33"/>
          <p:cNvSpPr txBox="1"/>
          <p:nvPr/>
        </p:nvSpPr>
        <p:spPr>
          <a:xfrm>
            <a:off x="1688783" y="3797156"/>
            <a:ext cx="2067401" cy="645160"/>
          </a:xfrm>
          <a:prstGeom prst="rect">
            <a:avLst/>
          </a:prstGeom>
          <a:noFill/>
        </p:spPr>
        <p:txBody>
          <a:bodyPr wrap="square" rtlCol="0">
            <a:spAutoFit/>
          </a:bodyPr>
          <a:lstStyle/>
          <a:p>
            <a:pPr algn="l" fontAlgn="auto">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中文学位论文：</a:t>
            </a:r>
            <a:r>
              <a:rPr lang="en-US" altLang="zh-CN" sz="1200" dirty="0">
                <a:latin typeface="微软雅黑" panose="020B0503020204020204" charset="-122"/>
                <a:ea typeface="微软雅黑" panose="020B0503020204020204" charset="-122"/>
                <a:cs typeface="微软雅黑" panose="020B0503020204020204" charset="-122"/>
              </a:rPr>
              <a:t>490</a:t>
            </a:r>
            <a:r>
              <a:rPr lang="zh-CN" altLang="en-US" sz="1200" dirty="0">
                <a:latin typeface="微软雅黑" panose="020B0503020204020204" charset="-122"/>
                <a:ea typeface="微软雅黑" panose="020B0503020204020204" charset="-122"/>
                <a:cs typeface="微软雅黑" panose="020B0503020204020204" charset="-122"/>
              </a:rPr>
              <a:t>万</a:t>
            </a:r>
            <a:r>
              <a:rPr lang="zh-CN" altLang="en-US" sz="1200" dirty="0">
                <a:latin typeface="微软雅黑" panose="020B0503020204020204" charset="-122"/>
                <a:ea typeface="微软雅黑" panose="020B0503020204020204" charset="-122"/>
                <a:cs typeface="微软雅黑" panose="020B0503020204020204" charset="-122"/>
                <a:sym typeface="+mn-ea"/>
              </a:rPr>
              <a:t>余</a:t>
            </a:r>
            <a:r>
              <a:rPr lang="zh-CN" altLang="en-US" sz="1200" dirty="0">
                <a:latin typeface="微软雅黑" panose="020B0503020204020204" charset="-122"/>
                <a:ea typeface="微软雅黑" panose="020B0503020204020204" charset="-122"/>
                <a:cs typeface="微软雅黑" panose="020B0503020204020204" charset="-122"/>
              </a:rPr>
              <a:t>篇；      年增：</a:t>
            </a:r>
            <a:r>
              <a:rPr lang="en-US" altLang="zh-CN" sz="1200" dirty="0">
                <a:latin typeface="微软雅黑" panose="020B0503020204020204" charset="-122"/>
                <a:ea typeface="微软雅黑" panose="020B0503020204020204" charset="-122"/>
                <a:cs typeface="微软雅黑" panose="020B0503020204020204" charset="-122"/>
              </a:rPr>
              <a:t>30</a:t>
            </a:r>
            <a:r>
              <a:rPr lang="zh-CN" altLang="en-US" sz="1200" dirty="0">
                <a:latin typeface="微软雅黑" panose="020B0503020204020204" charset="-122"/>
                <a:ea typeface="微软雅黑" panose="020B0503020204020204" charset="-122"/>
                <a:cs typeface="微软雅黑" panose="020B0503020204020204" charset="-122"/>
              </a:rPr>
              <a:t>万篇。</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35" name="文本框 34"/>
          <p:cNvSpPr txBox="1"/>
          <p:nvPr/>
        </p:nvSpPr>
        <p:spPr>
          <a:xfrm>
            <a:off x="2197418" y="3453144"/>
            <a:ext cx="1097280" cy="275590"/>
          </a:xfrm>
          <a:prstGeom prst="rect">
            <a:avLst/>
          </a:prstGeom>
          <a:noFill/>
        </p:spPr>
        <p:txBody>
          <a:bodyPr wrap="none" rtlCol="0">
            <a:spAutoFit/>
          </a:bodyPr>
          <a:lstStyle/>
          <a:p>
            <a:r>
              <a:rPr lang="zh-CN" altLang="en-US" sz="1200" b="1" dirty="0">
                <a:solidFill>
                  <a:schemeClr val="tx1"/>
                </a:solidFill>
                <a:latin typeface="微软雅黑" panose="020B0503020204020204" charset="-122"/>
                <a:ea typeface="微软雅黑" panose="020B0503020204020204" charset="-122"/>
              </a:rPr>
              <a:t>学位资源情况</a:t>
            </a:r>
            <a:endParaRPr lang="zh-CN" altLang="en-US" sz="1200" b="1" dirty="0">
              <a:solidFill>
                <a:schemeClr val="tx1"/>
              </a:solidFill>
              <a:latin typeface="微软雅黑" panose="020B0503020204020204" charset="-122"/>
              <a:ea typeface="微软雅黑" panose="020B0503020204020204" charset="-122"/>
            </a:endParaRPr>
          </a:p>
        </p:txBody>
      </p:sp>
      <p:sp>
        <p:nvSpPr>
          <p:cNvPr id="36" name="文本框 35"/>
          <p:cNvSpPr txBox="1"/>
          <p:nvPr/>
        </p:nvSpPr>
        <p:spPr>
          <a:xfrm>
            <a:off x="5862479" y="3409726"/>
            <a:ext cx="1554480" cy="275590"/>
          </a:xfrm>
          <a:prstGeom prst="rect">
            <a:avLst/>
          </a:prstGeom>
          <a:noFill/>
        </p:spPr>
        <p:txBody>
          <a:bodyPr wrap="none" rtlCol="0">
            <a:spAutoFit/>
          </a:bodyPr>
          <a:lstStyle/>
          <a:p>
            <a:r>
              <a:rPr lang="zh-CN" altLang="en-US" sz="1200" b="1" dirty="0">
                <a:solidFill>
                  <a:schemeClr val="tx1"/>
                </a:solidFill>
                <a:latin typeface="微软雅黑" panose="020B0503020204020204" charset="-122"/>
                <a:ea typeface="微软雅黑" panose="020B0503020204020204" charset="-122"/>
              </a:rPr>
              <a:t>学位增强版资源情况</a:t>
            </a:r>
            <a:endParaRPr lang="zh-CN" altLang="en-US" sz="1200" b="1" dirty="0">
              <a:solidFill>
                <a:schemeClr val="tx1"/>
              </a:solidFill>
              <a:latin typeface="微软雅黑" panose="020B0503020204020204" charset="-122"/>
              <a:ea typeface="微软雅黑" panose="020B0503020204020204" charset="-122"/>
            </a:endParaRPr>
          </a:p>
        </p:txBody>
      </p:sp>
      <p:sp>
        <p:nvSpPr>
          <p:cNvPr id="37" name="文本框 36"/>
          <p:cNvSpPr txBox="1"/>
          <p:nvPr/>
        </p:nvSpPr>
        <p:spPr>
          <a:xfrm>
            <a:off x="4115864" y="3906658"/>
            <a:ext cx="792480" cy="275590"/>
          </a:xfrm>
          <a:prstGeom prst="rect">
            <a:avLst/>
          </a:prstGeom>
          <a:noFill/>
        </p:spPr>
        <p:txBody>
          <a:bodyPr wrap="none" rtlCol="0">
            <a:spAutoFit/>
          </a:bodyPr>
          <a:lstStyle/>
          <a:p>
            <a:pPr lvl="0" algn="l">
              <a:buClrTx/>
              <a:buSzTx/>
              <a:buFontTx/>
            </a:pPr>
            <a:r>
              <a:rPr lang="zh-CN" altLang="en-US" sz="1200" b="1" dirty="0">
                <a:latin typeface="微软雅黑" panose="020B0503020204020204" charset="-122"/>
                <a:ea typeface="微软雅黑" panose="020B0503020204020204" charset="-122"/>
                <a:sym typeface="+mn-ea"/>
              </a:rPr>
              <a:t>文献保障</a:t>
            </a:r>
            <a:endParaRPr lang="zh-CN" altLang="en-US" sz="1200" b="1" dirty="0">
              <a:latin typeface="微软雅黑" panose="020B0503020204020204" charset="-122"/>
              <a:ea typeface="微软雅黑" panose="020B0503020204020204" charset="-122"/>
              <a:sym typeface="+mn-ea"/>
            </a:endParaRPr>
          </a:p>
        </p:txBody>
      </p:sp>
      <p:sp>
        <p:nvSpPr>
          <p:cNvPr id="18" name="文本框 17"/>
          <p:cNvSpPr txBox="1"/>
          <p:nvPr/>
        </p:nvSpPr>
        <p:spPr>
          <a:xfrm>
            <a:off x="777182" y="2295589"/>
            <a:ext cx="5856029" cy="321945"/>
          </a:xfrm>
          <a:prstGeom prst="rect">
            <a:avLst/>
          </a:prstGeom>
          <a:noFill/>
        </p:spPr>
        <p:txBody>
          <a:bodyPr wrap="square" rtlCol="0">
            <a:spAutoFit/>
          </a:bodyPr>
          <a:lstStyle/>
          <a:p>
            <a:r>
              <a:rPr lang="zh-CN" altLang="en-US" sz="1500" b="1" dirty="0">
                <a:solidFill>
                  <a:schemeClr val="accent5"/>
                </a:solidFill>
              </a:rPr>
              <a:t>外文学位全文</a:t>
            </a:r>
            <a:r>
              <a:rPr lang="zh-CN" altLang="en-US" sz="1500" dirty="0">
                <a:solidFill>
                  <a:schemeClr val="accent5"/>
                </a:solidFill>
              </a:rPr>
              <a:t>：</a:t>
            </a:r>
            <a:r>
              <a:rPr lang="en-US" altLang="zh-CN" sz="1500" u="sng" dirty="0">
                <a:solidFill>
                  <a:schemeClr val="accent5"/>
                </a:solidFill>
              </a:rPr>
              <a:t>ISTIC</a:t>
            </a:r>
            <a:r>
              <a:rPr lang="zh-CN" altLang="en-US" sz="1500" u="sng" dirty="0">
                <a:solidFill>
                  <a:schemeClr val="accent5"/>
                </a:solidFill>
              </a:rPr>
              <a:t>外文学位（国内外文献保障系统的原文传递）</a:t>
            </a:r>
            <a:endParaRPr lang="zh-CN" altLang="en-US" sz="1500" dirty="0">
              <a:solidFill>
                <a:schemeClr val="accent5"/>
              </a:solidFill>
            </a:endParaRPr>
          </a:p>
        </p:txBody>
      </p:sp>
      <p:sp>
        <p:nvSpPr>
          <p:cNvPr id="25" name="AutoShape 7"/>
          <p:cNvSpPr/>
          <p:nvPr/>
        </p:nvSpPr>
        <p:spPr>
          <a:xfrm>
            <a:off x="2309495" y="2663936"/>
            <a:ext cx="5107082" cy="349091"/>
          </a:xfrm>
          <a:prstGeom prst="roundRect">
            <a:avLst>
              <a:gd name="adj" fmla="val 29467"/>
            </a:avLst>
          </a:prstGeom>
          <a:solidFill>
            <a:schemeClr val="bg1">
              <a:alpha val="59000"/>
            </a:schemeClr>
          </a:solidFill>
          <a:ln w="9525">
            <a:noFill/>
          </a:ln>
        </p:spPr>
        <p:txBody>
          <a:bodyPr wrap="none" anchor="ctr"/>
          <a:lstStyle/>
          <a:p>
            <a:r>
              <a:rPr lang="zh-CN" altLang="en-US" sz="1350" b="1" dirty="0">
                <a:latin typeface="微软雅黑" panose="020B0503020204020204" charset="-122"/>
                <a:ea typeface="微软雅黑" panose="020B0503020204020204" charset="-122"/>
              </a:rPr>
              <a:t>中国学位论文全文数据库</a:t>
            </a:r>
            <a:r>
              <a:rPr lang="en-US" altLang="zh-CN" sz="1350" b="1" dirty="0">
                <a:latin typeface="微软雅黑" panose="020B0503020204020204" charset="-122"/>
                <a:ea typeface="微软雅黑" panose="020B0503020204020204" charset="-122"/>
              </a:rPr>
              <a:t>·</a:t>
            </a:r>
            <a:r>
              <a:rPr lang="zh-CN" altLang="en-US" sz="1350" b="1" dirty="0">
                <a:latin typeface="微软雅黑" panose="020B0503020204020204" charset="-122"/>
                <a:ea typeface="微软雅黑" panose="020B0503020204020204" charset="-122"/>
              </a:rPr>
              <a:t>增强版</a:t>
            </a:r>
            <a:r>
              <a:rPr lang="en-US" altLang="zh-CN" sz="1350" b="1" dirty="0">
                <a:latin typeface="微软雅黑" panose="020B0503020204020204" charset="-122"/>
                <a:ea typeface="微软雅黑" panose="020B0503020204020204" charset="-122"/>
              </a:rPr>
              <a:t>(</a:t>
            </a:r>
            <a:r>
              <a:rPr lang="zh-CN" altLang="en-US" sz="1350" b="1" dirty="0">
                <a:latin typeface="微软雅黑" panose="020B0503020204020204" charset="-122"/>
                <a:ea typeface="微软雅黑" panose="020B0503020204020204" charset="-122"/>
              </a:rPr>
              <a:t>新增全文约 </a:t>
            </a:r>
            <a:r>
              <a:rPr lang="en-US" altLang="zh-CN" sz="1350" b="1" dirty="0">
                <a:latin typeface="微软雅黑" panose="020B0503020204020204" charset="-122"/>
                <a:ea typeface="微软雅黑" panose="020B0503020204020204" charset="-122"/>
              </a:rPr>
              <a:t>71</a:t>
            </a:r>
            <a:r>
              <a:rPr lang="zh-CN" altLang="en-US" sz="1350" b="1" dirty="0">
                <a:latin typeface="微软雅黑" panose="020B0503020204020204" charset="-122"/>
                <a:ea typeface="微软雅黑" panose="020B0503020204020204" charset="-122"/>
              </a:rPr>
              <a:t>万</a:t>
            </a:r>
            <a:r>
              <a:rPr lang="en-US" altLang="zh-CN" sz="1350" b="1" dirty="0">
                <a:latin typeface="微软雅黑" panose="020B0503020204020204" charset="-122"/>
                <a:ea typeface="微软雅黑" panose="020B0503020204020204" charset="-122"/>
              </a:rPr>
              <a:t>)</a:t>
            </a:r>
            <a:endParaRPr lang="zh-CN" altLang="en-US" sz="1350" b="1" dirty="0">
              <a:latin typeface="微软雅黑" panose="020B0503020204020204" charset="-122"/>
              <a:ea typeface="微软雅黑" panose="020B0503020204020204" charset="-122"/>
            </a:endParaRPr>
          </a:p>
        </p:txBody>
      </p:sp>
      <p:sp>
        <p:nvSpPr>
          <p:cNvPr id="7" name="TextBox 18"/>
          <p:cNvSpPr txBox="1"/>
          <p:nvPr>
            <p:custDataLst>
              <p:tags r:id="rId4"/>
            </p:custDataLst>
          </p:nvPr>
        </p:nvSpPr>
        <p:spPr>
          <a:xfrm>
            <a:off x="103658" y="3490"/>
            <a:ext cx="2147173" cy="367024"/>
          </a:xfrm>
          <a:prstGeom prst="rect">
            <a:avLst/>
          </a:prstGeom>
          <a:noFill/>
        </p:spPr>
        <p:txBody>
          <a:bodyPr wrap="square" rtlCol="0">
            <a:spAutoFit/>
          </a:bodyPr>
          <a:lstStyle/>
          <a:p>
            <a:pPr defTabSz="914400">
              <a:lnSpc>
                <a:spcPct val="130000"/>
              </a:lnSpc>
              <a:spcBef>
                <a:spcPts val="800"/>
              </a:spcBef>
            </a:pPr>
            <a:r>
              <a:rPr lang="zh-CN" altLang="en-US" sz="1600" b="1" kern="0" dirty="0">
                <a:solidFill>
                  <a:schemeClr val="bg1"/>
                </a:solidFill>
                <a:latin typeface="黑体" panose="02010609060101010101" pitchFamily="49" charset="-122"/>
                <a:ea typeface="黑体" panose="02010609060101010101" pitchFamily="49" charset="-122"/>
              </a:rPr>
              <a:t>万方智搜</a:t>
            </a:r>
            <a:r>
              <a:rPr lang="en-US" altLang="zh-CN" sz="1600" b="1" kern="0" dirty="0">
                <a:solidFill>
                  <a:schemeClr val="bg1"/>
                </a:solidFill>
                <a:latin typeface="黑体" panose="02010609060101010101" pitchFamily="49" charset="-122"/>
                <a:ea typeface="黑体" panose="02010609060101010101" pitchFamily="49" charset="-122"/>
              </a:rPr>
              <a:t>-</a:t>
            </a:r>
            <a:r>
              <a:rPr lang="zh-CN" altLang="en-US" sz="1600" b="1" kern="0" dirty="0">
                <a:solidFill>
                  <a:schemeClr val="bg1"/>
                </a:solidFill>
                <a:latin typeface="黑体" panose="02010609060101010101" pitchFamily="49" charset="-122"/>
                <a:ea typeface="黑体" panose="02010609060101010101" pitchFamily="49" charset="-122"/>
              </a:rPr>
              <a:t>资源介绍</a:t>
            </a:r>
            <a:endParaRPr lang="zh-CN" altLang="en-US" sz="1600" b="1" kern="0" dirty="0">
              <a:solidFill>
                <a:schemeClr val="bg1"/>
              </a:solidFill>
              <a:latin typeface="黑体" panose="02010609060101010101" pitchFamily="49" charset="-122"/>
              <a:ea typeface="黑体" panose="02010609060101010101" pitchFamily="49" charset="-122"/>
            </a:endParaRPr>
          </a:p>
        </p:txBody>
      </p:sp>
      <p:sp>
        <p:nvSpPr>
          <p:cNvPr id="8" name="文本框 7"/>
          <p:cNvSpPr txBox="1"/>
          <p:nvPr>
            <p:custDataLst>
              <p:tags r:id="rId5"/>
            </p:custDataLst>
          </p:nvPr>
        </p:nvSpPr>
        <p:spPr>
          <a:xfrm>
            <a:off x="269875" y="575945"/>
            <a:ext cx="1722120" cy="414020"/>
          </a:xfrm>
          <a:prstGeom prst="rect">
            <a:avLst/>
          </a:prstGeom>
          <a:noFill/>
        </p:spPr>
        <p:txBody>
          <a:bodyPr wrap="square" rtlCol="0">
            <a:spAutoFit/>
          </a:bodyPr>
          <a:lstStyle/>
          <a:p>
            <a:r>
              <a:rPr lang="zh-CN" altLang="en-US" sz="2100" b="1" dirty="0">
                <a:latin typeface="黑体" panose="02010609060101010101" pitchFamily="49" charset="-122"/>
                <a:ea typeface="黑体" panose="02010609060101010101" pitchFamily="49" charset="-122"/>
              </a:rPr>
              <a:t>学位资源</a:t>
            </a:r>
            <a:endParaRPr lang="zh-CN" altLang="en-US" sz="2100" b="1" dirty="0">
              <a:latin typeface="黑体" panose="02010609060101010101" pitchFamily="49" charset="-122"/>
              <a:ea typeface="黑体" panose="02010609060101010101" pitchFamily="49" charset="-122"/>
            </a:endParaRPr>
          </a:p>
        </p:txBody>
      </p:sp>
      <p:sp>
        <p:nvSpPr>
          <p:cNvPr id="2" name="文本框 1"/>
          <p:cNvSpPr txBox="1"/>
          <p:nvPr/>
        </p:nvSpPr>
        <p:spPr>
          <a:xfrm>
            <a:off x="836930" y="1879600"/>
            <a:ext cx="7749540" cy="414020"/>
          </a:xfrm>
          <a:prstGeom prst="rect">
            <a:avLst/>
          </a:prstGeom>
          <a:noFill/>
        </p:spPr>
        <p:txBody>
          <a:bodyPr wrap="square" rtlCol="0" anchor="t">
            <a:spAutoFit/>
          </a:bodyPr>
          <a:lstStyle/>
          <a:p>
            <a:pPr marL="257175" indent="-257175">
              <a:lnSpc>
                <a:spcPct val="150000"/>
              </a:lnSpc>
              <a:buFont typeface="Wingdings" panose="05000000000000000000" pitchFamily="2" charset="2"/>
              <a:buChar char="p"/>
              <a:defRPr sz="1800">
                <a:solidFill>
                  <a:srgbClr val="000000"/>
                </a:solidFill>
                <a:uFillTx/>
              </a:defRPr>
            </a:pPr>
            <a:r>
              <a:rPr lang="zh-CN" altLang="en-US" sz="1400" kern="0" dirty="0">
                <a:solidFill>
                  <a:srgbClr val="FF0000"/>
                </a:solidFill>
                <a:latin typeface="黑体" panose="02010609060101010101" pitchFamily="49" charset="-122"/>
                <a:ea typeface="黑体" panose="02010609060101010101" pitchFamily="49" charset="-122"/>
                <a:cs typeface="+mn-ea"/>
                <a:sym typeface="+mn-ea"/>
              </a:rPr>
              <a:t>学位增强版</a:t>
            </a:r>
            <a:r>
              <a:rPr lang="zh-CN" altLang="zh-CN" sz="1400" kern="0" dirty="0">
                <a:solidFill>
                  <a:srgbClr val="000000"/>
                </a:solidFill>
                <a:latin typeface="黑体" panose="02010609060101010101" pitchFamily="49" charset="-122"/>
                <a:ea typeface="黑体" panose="02010609060101010101" pitchFamily="49" charset="-122"/>
                <a:cs typeface="+mn-ea"/>
                <a:sym typeface="+mn-ea"/>
              </a:rPr>
              <a:t>覆盖</a:t>
            </a:r>
            <a:r>
              <a:rPr lang="en-US" altLang="zh-CN" sz="1400" kern="0" dirty="0">
                <a:solidFill>
                  <a:srgbClr val="FF0000"/>
                </a:solidFill>
                <a:latin typeface="黑体" panose="02010609060101010101" pitchFamily="49" charset="-122"/>
                <a:ea typeface="黑体" panose="02010609060101010101" pitchFamily="49" charset="-122"/>
                <a:cs typeface="+mn-ea"/>
                <a:sym typeface="+mn-ea"/>
              </a:rPr>
              <a:t>90%</a:t>
            </a:r>
            <a:r>
              <a:rPr lang="zh-CN" altLang="en-US" sz="1400" kern="0" dirty="0">
                <a:solidFill>
                  <a:srgbClr val="FF0000"/>
                </a:solidFill>
                <a:latin typeface="黑体" panose="02010609060101010101" pitchFamily="49" charset="-122"/>
                <a:ea typeface="黑体" panose="02010609060101010101" pitchFamily="49" charset="-122"/>
                <a:cs typeface="+mn-ea"/>
                <a:sym typeface="+mn-ea"/>
              </a:rPr>
              <a:t>的双一流建设高校，</a:t>
            </a:r>
            <a:r>
              <a:rPr lang="en-US" altLang="zh-CN" sz="1400" kern="0" dirty="0">
                <a:solidFill>
                  <a:srgbClr val="FF0000"/>
                </a:solidFill>
                <a:latin typeface="黑体" panose="02010609060101010101" pitchFamily="49" charset="-122"/>
                <a:ea typeface="黑体" panose="02010609060101010101" pitchFamily="49" charset="-122"/>
                <a:cs typeface="+mn-ea"/>
                <a:sym typeface="+mn-ea"/>
              </a:rPr>
              <a:t>97%</a:t>
            </a:r>
            <a:r>
              <a:rPr lang="zh-CN" altLang="en-US" sz="1400" kern="0" dirty="0">
                <a:solidFill>
                  <a:srgbClr val="FF0000"/>
                </a:solidFill>
                <a:latin typeface="黑体" panose="02010609060101010101" pitchFamily="49" charset="-122"/>
                <a:ea typeface="黑体" panose="02010609060101010101" pitchFamily="49" charset="-122"/>
                <a:cs typeface="+mn-ea"/>
                <a:sym typeface="+mn-ea"/>
              </a:rPr>
              <a:t>的</a:t>
            </a:r>
            <a:r>
              <a:rPr lang="en-US" altLang="zh-CN" sz="1400" kern="0" dirty="0">
                <a:solidFill>
                  <a:srgbClr val="FF0000"/>
                </a:solidFill>
                <a:latin typeface="黑体" panose="02010609060101010101" pitchFamily="49" charset="-122"/>
                <a:ea typeface="黑体" panose="02010609060101010101" pitchFamily="49" charset="-122"/>
                <a:cs typeface="+mn-ea"/>
                <a:sym typeface="+mn-ea"/>
              </a:rPr>
              <a:t>211</a:t>
            </a:r>
            <a:r>
              <a:rPr lang="zh-CN" altLang="zh-CN" sz="1400" kern="0" dirty="0">
                <a:solidFill>
                  <a:srgbClr val="FF0000"/>
                </a:solidFill>
                <a:latin typeface="黑体" panose="02010609060101010101" pitchFamily="49" charset="-122"/>
                <a:ea typeface="黑体" panose="02010609060101010101" pitchFamily="49" charset="-122"/>
                <a:cs typeface="+mn-ea"/>
                <a:sym typeface="+mn-ea"/>
              </a:rPr>
              <a:t>、</a:t>
            </a:r>
            <a:r>
              <a:rPr lang="en-US" altLang="zh-CN" sz="1400" kern="0" dirty="0">
                <a:solidFill>
                  <a:srgbClr val="FF0000"/>
                </a:solidFill>
                <a:latin typeface="黑体" panose="02010609060101010101" pitchFamily="49" charset="-122"/>
                <a:ea typeface="黑体" panose="02010609060101010101" pitchFamily="49" charset="-122"/>
                <a:cs typeface="+mn-ea"/>
                <a:sym typeface="+mn-ea"/>
              </a:rPr>
              <a:t>985</a:t>
            </a:r>
            <a:r>
              <a:rPr lang="zh-CN" altLang="zh-CN" sz="1400" kern="0" dirty="0">
                <a:solidFill>
                  <a:srgbClr val="FF0000"/>
                </a:solidFill>
                <a:latin typeface="黑体" panose="02010609060101010101" pitchFamily="49" charset="-122"/>
                <a:ea typeface="黑体" panose="02010609060101010101" pitchFamily="49" charset="-122"/>
                <a:cs typeface="+mn-ea"/>
                <a:sym typeface="+mn-ea"/>
              </a:rPr>
              <a:t>大学</a:t>
            </a:r>
            <a:r>
              <a:rPr lang="zh-CN" altLang="en-US" sz="1400" kern="0" dirty="0">
                <a:solidFill>
                  <a:srgbClr val="FF0000"/>
                </a:solidFill>
                <a:latin typeface="黑体" panose="02010609060101010101" pitchFamily="49" charset="-122"/>
                <a:ea typeface="黑体" panose="02010609060101010101" pitchFamily="49" charset="-122"/>
                <a:cs typeface="+mn-ea"/>
                <a:sym typeface="+mn-ea"/>
              </a:rPr>
              <a:t>。</a:t>
            </a:r>
            <a:endParaRPr lang="zh-CN" altLang="en-US" sz="1400" kern="0" dirty="0">
              <a:solidFill>
                <a:srgbClr val="FF0000"/>
              </a:solidFill>
              <a:latin typeface="黑体" panose="02010609060101010101" pitchFamily="49" charset="-122"/>
              <a:ea typeface="黑体" panose="02010609060101010101" pitchFamily="49" charset="-122"/>
              <a:cs typeface="+mn-ea"/>
              <a:sym typeface="+mn-ea"/>
            </a:endParaRPr>
          </a:p>
        </p:txBody>
      </p:sp>
    </p:spTree>
  </p:cSld>
  <p:clrMapOvr>
    <a:masterClrMapping/>
  </p:clrMapOvr>
</p:sld>
</file>

<file path=ppt/tags/tag1.xml><?xml version="1.0" encoding="utf-8"?>
<p:tagLst xmlns:p="http://schemas.openxmlformats.org/presentationml/2006/main">
  <p:tag name="KSO_WM_UNIT_PLACING_PICTURE_USER_VIEWPORT" val="{&quot;height&quot;:8100,&quot;width&quot;:14400}"/>
</p:tagLst>
</file>

<file path=ppt/tags/tag10.xml><?xml version="1.0" encoding="utf-8"?>
<p:tagLst xmlns:p="http://schemas.openxmlformats.org/presentationml/2006/main">
  <p:tag name="KSO_WM_UNIT_PLACING_PICTURE_USER_VIEWPORT" val="{&quot;height&quot;:1452,&quot;width&quot;:14214.081496062992}"/>
</p:tagLst>
</file>

<file path=ppt/tags/tag100.xml><?xml version="1.0" encoding="utf-8"?>
<p:tagLst xmlns:p="http://schemas.openxmlformats.org/presentationml/2006/main">
  <p:tag name="KSO_WM_BEAUTIFY_FLAG" val=""/>
  <p:tag name="KSO_WM_UNIT_PLACING_PICTURE_USER_VIEWPORT" val="{&quot;height&quot;:6488,&quot;width&quot;:13542}"/>
</p:tagLst>
</file>

<file path=ppt/tags/tag101.xml><?xml version="1.0" encoding="utf-8"?>
<p:tagLst xmlns:p="http://schemas.openxmlformats.org/presentationml/2006/main">
  <p:tag name="KSO_WM_UNIT_TABLE_BEAUTIFY" val="smartTable{f049d3a5-a216-4c36-8390-2bea23af55e9}"/>
</p:tagLst>
</file>

<file path=ppt/tags/tag102.xml><?xml version="1.0" encoding="utf-8"?>
<p:tagLst xmlns:p="http://schemas.openxmlformats.org/presentationml/2006/main">
  <p:tag name="KSO_WM_UNIT_TABLE_BEAUTIFY" val="smartTable{6d501bde-3880-4f43-ba35-eda82ccab9b5}"/>
  <p:tag name="TABLE_ENDDRAG_ORIGIN_RECT" val="562*182"/>
  <p:tag name="TABLE_ENDDRAG_RECT" val="89*213*562*182"/>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PP_MARK_KEY" val="c5c1601f-de69-4121-9b04-d996cacec041"/>
  <p:tag name="COMMONDATA" val="eyJoZGlkIjoiNDIzYTVjZGNiNjk0NWZkODZmNGMyOTM0YTZhZDI2NTkifQ=="/>
  <p:tag name="commondata" val="eyJoZGlkIjoiODBiM2IwNmU4ZTdkNjgyODYwY2RlYmJlYmU2YmZjMWMifQ=="/>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2458,&quot;width&quot;:1032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1"/>
  <p:tag name="KSO_WM_UNIT_ID" val="diagram759_3*m_i*1_1"/>
  <p:tag name="KSO_WM_UNIT_CLEAR" val="1"/>
  <p:tag name="KSO_WM_UNIT_LAYERLEVEL" val="1_1"/>
  <p:tag name="KSO_WM_DIAGRAM_GROUP_CODE" val="m1-1"/>
  <p:tag name="KSO_WM_UNIT_LINE_FORE_SCHEMECOLOR_INDEX" val="10"/>
  <p:tag name="KSO_WM_UNIT_LINE_FILL_TYPE" val="2"/>
</p:tagLst>
</file>

<file path=ppt/tags/tag32.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2"/>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33.xml><?xml version="1.0" encoding="utf-8"?>
<p:tagLst xmlns:p="http://schemas.openxmlformats.org/presentationml/2006/main">
  <p:tag name="KSO_WM_TAG_VERSION" val="1.0"/>
  <p:tag name="KSO_WM_BEAUTIFY_FLAG" val="#wm#"/>
  <p:tag name="KSO_WM_UNIT_TYPE" val="i"/>
  <p:tag name="KSO_WM_UNIT_ID" val="diagram759_3*i*31"/>
  <p:tag name="KSO_WM_TEMPLATE_CATEGORY" val="diagram"/>
  <p:tag name="KSO_WM_TEMPLATE_INDEX" val="759"/>
  <p:tag name="KSO_WM_UNIT_INDEX" val="31"/>
</p:tagLst>
</file>

<file path=ppt/tags/tag34.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35.xml><?xml version="1.0" encoding="utf-8"?>
<p:tagLst xmlns:p="http://schemas.openxmlformats.org/presentationml/2006/main">
  <p:tag name="KSO_WM_TAG_VERSION" val="1.0"/>
  <p:tag name="KSO_WM_BEAUTIFY_FLAG" val=""/>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TAG_VERSION" val="1.0"/>
  <p:tag name="KSO_WM_BEAUTIFY_FLAG" val="#wm#"/>
  <p:tag name="KSO_WM_UNIT_TYPE" val="i"/>
  <p:tag name="KSO_WM_UNIT_ID" val="diagram759_3*i*22"/>
  <p:tag name="KSO_WM_TEMPLATE_CATEGORY" val="diagram"/>
  <p:tag name="KSO_WM_TEMPLATE_INDEX" val="759"/>
  <p:tag name="KSO_WM_UNIT_INDEX" val="22"/>
</p:tagLst>
</file>

<file path=ppt/tags/tag38.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9"/>
  <p:tag name="KSO_WM_UNIT_ID" val="diagram759_3*m_i*1_9"/>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TAG_VERSION" val="1.0"/>
  <p:tag name="KSO_WM_BEAUTIFY_FLAG" val=""/>
  <p:tag name="KSO_WM_TEMPLATE_CATEGORY" val="diagram"/>
  <p:tag name="KSO_WM_TEMPLATE_INDEX" val="759"/>
  <p:tag name="KSO_WM_UNIT_TYPE" val="m_h_a"/>
  <p:tag name="KSO_WM_UNIT_INDEX" val="1_2_1"/>
  <p:tag name="KSO_WM_UNIT_ID" val="diagram759_3*m_h_a*1_2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8"/>
  <p:tag name="KSO_WM_UNIT_TEXT_FILL_TYPE" val="1"/>
</p:tagLst>
</file>

<file path=ppt/tags/tag4.xml><?xml version="1.0" encoding="utf-8"?>
<p:tagLst xmlns:p="http://schemas.openxmlformats.org/presentationml/2006/main">
  <p:tag name="KSO_WM_SLIDE_MODEL_TYPE" val="cover"/>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TAG_VERSION" val="1.0"/>
  <p:tag name="KSO_WM_BEAUTIFY_FLAG" val="#wm#"/>
  <p:tag name="KSO_WM_UNIT_TYPE" val="i"/>
  <p:tag name="KSO_WM_UNIT_ID" val="diagram759_3*i*13"/>
  <p:tag name="KSO_WM_TEMPLATE_CATEGORY" val="diagram"/>
  <p:tag name="KSO_WM_TEMPLATE_INDEX" val="759"/>
  <p:tag name="KSO_WM_UNIT_INDEX" val="13"/>
</p:tagLst>
</file>

<file path=ppt/tags/tag42.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7"/>
  <p:tag name="KSO_WM_UNIT_ID" val="diagram759_3*m_i*1_7"/>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TAG_VERSION" val="1.0"/>
  <p:tag name="KSO_WM_BEAUTIFY_FLAG" val=""/>
  <p:tag name="KSO_WM_TEMPLATE_CATEGORY" val="diagram"/>
  <p:tag name="KSO_WM_TEMPLATE_INDEX" val="759"/>
  <p:tag name="KSO_WM_UNIT_TYPE" val="m_h_a"/>
  <p:tag name="KSO_WM_UNIT_INDEX" val="1_3_1"/>
  <p:tag name="KSO_WM_UNIT_ID" val="diagram759_3*m_h_a*1_3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6"/>
  <p:tag name="KSO_WM_UNIT_TEXT_FILL_TYPE" val="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2"/>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46.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2"/>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TAG_VERSION" val="1.0"/>
  <p:tag name="KSO_WM_BEAUTIFY_FLAG" val="#wm#"/>
  <p:tag name="KSO_WM_UNIT_TYPE" val="i"/>
  <p:tag name="KSO_WM_UNIT_ID" val="diagram759_3*i*31"/>
  <p:tag name="KSO_WM_TEMPLATE_CATEGORY" val="diagram"/>
  <p:tag name="KSO_WM_TEMPLATE_INDEX" val="759"/>
  <p:tag name="KSO_WM_UNIT_INDEX" val="31"/>
</p:tagLst>
</file>

<file path=ppt/tags/tag51.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TAG_VERSION" val="1.0"/>
  <p:tag name="KSO_WM_BEAUTIFY_FLAG" val=""/>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TAG_VERSION" val="1.0"/>
  <p:tag name="KSO_WM_BEAUTIFY_FLAG" val="#wm#"/>
  <p:tag name="KSO_WM_UNIT_TYPE" val="i"/>
  <p:tag name="KSO_WM_UNIT_ID" val="diagram759_3*i*31"/>
  <p:tag name="KSO_WM_TEMPLATE_CATEGORY" val="diagram"/>
  <p:tag name="KSO_WM_TEMPLATE_INDEX" val="759"/>
  <p:tag name="KSO_WM_UNIT_INDEX" val="31"/>
</p:tagLst>
</file>

<file path=ppt/tags/tag57.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TAG_VERSION" val="1.0"/>
  <p:tag name="KSO_WM_BEAUTIFY_FLAG" val=""/>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TABLE_BEAUTIFY" val="smartTable{7b361dbc-362a-405a-9fd9-af61375c6b13}"/>
</p:tagLst>
</file>

<file path=ppt/tags/tag60.xml><?xml version="1.0" encoding="utf-8"?>
<p:tagLst xmlns:p="http://schemas.openxmlformats.org/presentationml/2006/main">
  <p:tag name="KSO_WM_TAG_VERSION" val="1.0"/>
  <p:tag name="KSO_WM_BEAUTIFY_FLAG" val=""/>
  <p:tag name="KSO_WM_TEMPLATE_CATEGORY" val="diagram"/>
  <p:tag name="KSO_WM_TEMPLATE_INDEX" val="759"/>
  <p:tag name="KSO_WM_UNIT_TYPE" val="m_i"/>
  <p:tag name="KSO_WM_UNIT_INDEX" val="1_2"/>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 name="KSO_WM_UNIT_PLACING_PICTURE_USER_VIEWPORT" val="{&quot;height&quot;:5145.91968503937,&quot;width&quot;:10216.16062992126}"/>
</p:tagLst>
</file>

<file path=ppt/tags/tag63.xml><?xml version="1.0" encoding="utf-8"?>
<p:tagLst xmlns:p="http://schemas.openxmlformats.org/presentationml/2006/main">
  <p:tag name="KSO_WM_BEAUTIFY_FLAG" val=""/>
  <p:tag name="KSO_WM_UNIT_PLACING_PICTURE_USER_VIEWPORT" val="{&quot;height&quot;:2178.0125984251968,&quot;width&quot;:10383.546456692913}"/>
</p:tagLst>
</file>

<file path=ppt/tags/tag64.xml><?xml version="1.0" encoding="utf-8"?>
<p:tagLst xmlns:p="http://schemas.openxmlformats.org/presentationml/2006/main">
  <p:tag name="KSO_WM_BEAUTIFY_FLAG" val=""/>
  <p:tag name="KSO_WM_UNIT_PLACING_PICTURE_USER_VIEWPORT" val="{&quot;height&quot;:3451.0614173228346,&quot;width&quot;:4788.91811023622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UNIT_PLACING_PICTURE_USER_VIEWPORT" val="{&quot;height&quot;:10095,&quot;width&quot;:22140}"/>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UNIT_TABLE_BEAUTIFY" val="smartTable{7fab41f0-e1d9-46a9-9019-2192e94d9f22}"/>
  <p:tag name="TABLE_ENDDRAG_ORIGIN_RECT" val="601*177"/>
  <p:tag name="TABLE_ENDDRAG_RECT" val="59*166*601*177"/>
</p:tagLst>
</file>

<file path=ppt/tags/tag95.xml><?xml version="1.0" encoding="utf-8"?>
<p:tagLst xmlns:p="http://schemas.openxmlformats.org/presentationml/2006/main">
  <p:tag name="KSO_WM_UNIT_TABLE_BEAUTIFY" val="smartTable{33858385-eba0-4b79-97f8-6f5f5d8459ad}"/>
</p:tagLst>
</file>

<file path=ppt/tags/tag96.xml><?xml version="1.0" encoding="utf-8"?>
<p:tagLst xmlns:p="http://schemas.openxmlformats.org/presentationml/2006/main">
  <p:tag name="KSO_WM_UNIT_TABLE_BEAUTIFY" val="smartTable{198c6d9d-20bd-4c47-8e44-3179204d15ff}"/>
</p:tagLst>
</file>

<file path=ppt/tags/tag97.xml><?xml version="1.0" encoding="utf-8"?>
<p:tagLst xmlns:p="http://schemas.openxmlformats.org/presentationml/2006/main">
  <p:tag name="KSO_WM_UNIT_TABLE_BEAUTIFY" val="smartTable{8adda481-8e17-4585-a690-bf0e6992984f}"/>
</p:tagLst>
</file>

<file path=ppt/tags/tag98.xml><?xml version="1.0" encoding="utf-8"?>
<p:tagLst xmlns:p="http://schemas.openxmlformats.org/presentationml/2006/main">
  <p:tag name="KSO_WM_UNIT_TABLE_BEAUTIFY" val="smartTable{f03e79bc-f179-4287-a612-bf679fe34162}"/>
</p:tagLst>
</file>

<file path=ppt/tags/tag99.xml><?xml version="1.0" encoding="utf-8"?>
<p:tagLst xmlns:p="http://schemas.openxmlformats.org/presentationml/2006/main">
  <p:tag name="KSO_WM_UNIT_TABLE_BEAUTIFY" val="smartTable{5106f5f2-43a8-42a6-9b10-430f9cfa316a}"/>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6098</Words>
  <Application>WPS 演示</Application>
  <PresentationFormat>全屏显示(16:9)</PresentationFormat>
  <Paragraphs>783</Paragraphs>
  <Slides>53</Slides>
  <Notes>52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53</vt:i4>
      </vt:variant>
    </vt:vector>
  </HeadingPairs>
  <TitlesOfParts>
    <vt:vector size="67" baseType="lpstr">
      <vt:lpstr>Arial</vt:lpstr>
      <vt:lpstr>宋体</vt:lpstr>
      <vt:lpstr>Wingdings</vt:lpstr>
      <vt:lpstr>微软雅黑</vt:lpstr>
      <vt:lpstr>黑体</vt:lpstr>
      <vt:lpstr>Gill Sans</vt:lpstr>
      <vt:lpstr>Segoe Print</vt:lpstr>
      <vt:lpstr>Calibri</vt:lpstr>
      <vt:lpstr>仿宋</vt:lpstr>
      <vt:lpstr>Arial Unicode MS</vt:lpstr>
      <vt:lpstr>Times New Roman</vt:lpstr>
      <vt:lpstr>楷体</vt:lpstr>
      <vt:lpstr>微软雅黑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xr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xr xr</dc:creator>
  <cp:lastModifiedBy>不叫翠翠叫萃萃</cp:lastModifiedBy>
  <cp:revision>420</cp:revision>
  <cp:lastPrinted>1900-01-01T00:00:00Z</cp:lastPrinted>
  <dcterms:created xsi:type="dcterms:W3CDTF">1900-01-01T00:00:00Z</dcterms:created>
  <dcterms:modified xsi:type="dcterms:W3CDTF">2023-09-25T08:16:21Z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B945DE2348844D61B380BEE2B558D9A6_13</vt:lpwstr>
  </property>
</Properties>
</file>