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8"/>
  </p:notesMasterIdLst>
  <p:sldIdLst>
    <p:sldId id="287" r:id="rId2"/>
    <p:sldId id="279" r:id="rId3"/>
    <p:sldId id="256" r:id="rId4"/>
    <p:sldId id="262" r:id="rId5"/>
    <p:sldId id="368" r:id="rId6"/>
    <p:sldId id="896" r:id="rId7"/>
    <p:sldId id="891" r:id="rId8"/>
    <p:sldId id="352" r:id="rId9"/>
    <p:sldId id="563" r:id="rId10"/>
    <p:sldId id="312" r:id="rId11"/>
    <p:sldId id="313" r:id="rId12"/>
    <p:sldId id="314" r:id="rId13"/>
    <p:sldId id="365" r:id="rId14"/>
    <p:sldId id="568" r:id="rId15"/>
    <p:sldId id="315" r:id="rId16"/>
    <p:sldId id="317" r:id="rId17"/>
    <p:sldId id="318" r:id="rId18"/>
    <p:sldId id="321" r:id="rId19"/>
    <p:sldId id="322" r:id="rId20"/>
    <p:sldId id="323" r:id="rId21"/>
    <p:sldId id="416" r:id="rId22"/>
    <p:sldId id="455" r:id="rId23"/>
    <p:sldId id="885" r:id="rId24"/>
    <p:sldId id="886" r:id="rId25"/>
    <p:sldId id="887" r:id="rId26"/>
    <p:sldId id="888" r:id="rId27"/>
    <p:sldId id="564" r:id="rId28"/>
    <p:sldId id="327" r:id="rId29"/>
    <p:sldId id="328" r:id="rId30"/>
    <p:sldId id="334" r:id="rId31"/>
    <p:sldId id="329" r:id="rId32"/>
    <p:sldId id="335" r:id="rId33"/>
    <p:sldId id="903" r:id="rId34"/>
    <p:sldId id="336" r:id="rId35"/>
    <p:sldId id="331" r:id="rId36"/>
    <p:sldId id="341" r:id="rId37"/>
    <p:sldId id="339" r:id="rId38"/>
    <p:sldId id="319" r:id="rId39"/>
    <p:sldId id="902" r:id="rId40"/>
    <p:sldId id="566" r:id="rId41"/>
    <p:sldId id="904" r:id="rId42"/>
    <p:sldId id="574" r:id="rId43"/>
    <p:sldId id="345" r:id="rId44"/>
    <p:sldId id="346" r:id="rId45"/>
    <p:sldId id="348" r:id="rId46"/>
    <p:sldId id="349" r:id="rId47"/>
    <p:sldId id="900" r:id="rId48"/>
    <p:sldId id="897" r:id="rId49"/>
    <p:sldId id="898" r:id="rId50"/>
    <p:sldId id="899" r:id="rId51"/>
    <p:sldId id="901" r:id="rId52"/>
    <p:sldId id="333" r:id="rId53"/>
    <p:sldId id="342" r:id="rId54"/>
    <p:sldId id="343" r:id="rId55"/>
    <p:sldId id="373" r:id="rId56"/>
    <p:sldId id="344" r:id="rId57"/>
    <p:sldId id="890" r:id="rId58"/>
    <p:sldId id="905" r:id="rId59"/>
    <p:sldId id="906" r:id="rId60"/>
    <p:sldId id="374" r:id="rId61"/>
    <p:sldId id="893" r:id="rId62"/>
    <p:sldId id="892" r:id="rId63"/>
    <p:sldId id="894" r:id="rId64"/>
    <p:sldId id="895" r:id="rId65"/>
    <p:sldId id="382" r:id="rId66"/>
    <p:sldId id="405" r:id="rId6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34388AC0-E06C-4C2B-B74F-EA857B96CBAC}">
          <p14:sldIdLst>
            <p14:sldId id="287"/>
            <p14:sldId id="279"/>
            <p14:sldId id="256"/>
            <p14:sldId id="262"/>
            <p14:sldId id="368"/>
            <p14:sldId id="896"/>
            <p14:sldId id="891"/>
            <p14:sldId id="352"/>
            <p14:sldId id="563"/>
            <p14:sldId id="312"/>
            <p14:sldId id="313"/>
            <p14:sldId id="314"/>
            <p14:sldId id="365"/>
            <p14:sldId id="568"/>
            <p14:sldId id="315"/>
            <p14:sldId id="317"/>
            <p14:sldId id="318"/>
            <p14:sldId id="321"/>
            <p14:sldId id="322"/>
            <p14:sldId id="323"/>
            <p14:sldId id="416"/>
            <p14:sldId id="455"/>
            <p14:sldId id="885"/>
            <p14:sldId id="886"/>
            <p14:sldId id="887"/>
            <p14:sldId id="888"/>
            <p14:sldId id="564"/>
            <p14:sldId id="327"/>
            <p14:sldId id="328"/>
            <p14:sldId id="334"/>
            <p14:sldId id="329"/>
            <p14:sldId id="335"/>
            <p14:sldId id="903"/>
            <p14:sldId id="336"/>
            <p14:sldId id="331"/>
            <p14:sldId id="341"/>
            <p14:sldId id="339"/>
            <p14:sldId id="319"/>
            <p14:sldId id="902"/>
            <p14:sldId id="566"/>
            <p14:sldId id="904"/>
            <p14:sldId id="574"/>
            <p14:sldId id="345"/>
            <p14:sldId id="346"/>
            <p14:sldId id="348"/>
            <p14:sldId id="349"/>
            <p14:sldId id="900"/>
            <p14:sldId id="897"/>
            <p14:sldId id="898"/>
            <p14:sldId id="899"/>
            <p14:sldId id="901"/>
            <p14:sldId id="333"/>
            <p14:sldId id="342"/>
            <p14:sldId id="343"/>
            <p14:sldId id="373"/>
            <p14:sldId id="344"/>
            <p14:sldId id="890"/>
            <p14:sldId id="905"/>
            <p14:sldId id="906"/>
            <p14:sldId id="374"/>
            <p14:sldId id="893"/>
            <p14:sldId id="892"/>
            <p14:sldId id="894"/>
            <p14:sldId id="895"/>
            <p14:sldId id="382"/>
            <p14:sldId id="40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aning Liu" initials="JL" lastIdx="1" clrIdx="0">
    <p:extLst>
      <p:ext uri="{19B8F6BF-5375-455C-9EA6-DF929625EA0E}">
        <p15:presenceInfo xmlns:p15="http://schemas.microsoft.com/office/powerpoint/2012/main" userId="96b9c4cde304066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56" autoAdjust="0"/>
    <p:restoredTop sz="90942" autoAdjust="0"/>
  </p:normalViewPr>
  <p:slideViewPr>
    <p:cSldViewPr snapToGrid="0">
      <p:cViewPr varScale="1">
        <p:scale>
          <a:sx n="90" d="100"/>
          <a:sy n="90" d="100"/>
        </p:scale>
        <p:origin x="232" y="52"/>
      </p:cViewPr>
      <p:guideLst/>
    </p:cSldViewPr>
  </p:slideViewPr>
  <p:outlineViewPr>
    <p:cViewPr>
      <p:scale>
        <a:sx n="33" d="100"/>
        <a:sy n="33" d="100"/>
      </p:scale>
      <p:origin x="0" y="-2168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4BB54-F686-4D54-997F-9AFEB24860AC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28932-C7F0-486F-9969-6D2B91EABFC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28932-C7F0-486F-9969-6D2B91EABFC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366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28932-C7F0-486F-9969-6D2B91EABFC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655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28932-C7F0-486F-9969-6D2B91EABFC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28932-C7F0-486F-9969-6D2B91EABFCB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28932-C7F0-486F-9969-6D2B91EABFCB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28932-C7F0-486F-9969-6D2B91EABFC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236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C7ECE-41F1-46CE-B923-66657C6E2550}" type="datetime1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7EE2D176-F733-4B66-B155-BD5BD293294A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038B-C8D7-4068-B674-804E3FC3C405}" type="datetime1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EAF73-30B1-49E3-8CCF-3C26DDBACAE9}" type="datetime1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53E0A-A73C-42F9-8F65-38E35DB75306}" type="datetime1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7A752-D095-428E-91FE-DE7E374E88C5}" type="datetime1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8B9C-1FF3-45A4-8444-8D313F2E29BD}" type="datetime1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9A09-0775-49FE-9DFC-19CAAA02FEA2}" type="datetime1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A1B9C-9279-4241-AB21-8E88BD32EEBD}" type="datetime1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F8A5-CF67-44A8-86CA-FADB0200A99D}" type="datetime1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5B03F-193E-43DA-A8A1-632474881FAD}" type="datetime1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7F3C4-99EF-46D3-9DE7-3C4352D678E7}" type="datetime1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40920-9069-495E-B548-31300A1DAB7D}" type="datetime1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inoteexpress.com/aegean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图片 6">
            <a:extLst>
              <a:ext uri="{FF2B5EF4-FFF2-40B4-BE49-F238E27FC236}">
                <a16:creationId xmlns:a16="http://schemas.microsoft.com/office/drawing/2014/main" id="{CC01E050-769F-7345-8F7F-4BD6D51B7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2050"/>
            <a:ext cx="24892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图片 5">
            <a:extLst>
              <a:ext uri="{FF2B5EF4-FFF2-40B4-BE49-F238E27FC236}">
                <a16:creationId xmlns:a16="http://schemas.microsoft.com/office/drawing/2014/main" id="{2BF8607A-D669-3B48-9DA3-35405C7E4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25" y="295275"/>
            <a:ext cx="5424488" cy="616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矩形 1">
            <a:extLst>
              <a:ext uri="{FF2B5EF4-FFF2-40B4-BE49-F238E27FC236}">
                <a16:creationId xmlns:a16="http://schemas.microsoft.com/office/drawing/2014/main" id="{479525F3-8913-F548-B61B-659E83C7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5488" y="5661025"/>
            <a:ext cx="5237162" cy="663575"/>
          </a:xfrm>
          <a:prstGeom prst="rect">
            <a:avLst/>
          </a:prstGeom>
          <a:solidFill>
            <a:srgbClr val="FFFFFF"/>
          </a:solidFill>
          <a:ln w="19050" cap="rnd">
            <a:solidFill>
              <a:srgbClr val="FFFFFE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2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关注</a:t>
            </a:r>
            <a:r>
              <a:rPr lang="en-US" altLang="zh-CN" sz="2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NE</a:t>
            </a:r>
            <a:r>
              <a:rPr lang="zh-CN" altLang="en-US" sz="2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官方微信，获取更多服务</a:t>
            </a:r>
          </a:p>
        </p:txBody>
      </p:sp>
    </p:spTree>
    <p:extLst>
      <p:ext uri="{BB962C8B-B14F-4D97-AF65-F5344CB8AC3E}">
        <p14:creationId xmlns:p14="http://schemas.microsoft.com/office/powerpoint/2010/main" val="2813389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主界面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–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各栏目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69A3676C-375A-7944-70D6-5BDC62DD6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095" y="959405"/>
            <a:ext cx="8507309" cy="526980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创建个人自定义数据库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/>
          <a:srcRect l="-212" t="4432"/>
          <a:stretch/>
        </p:blipFill>
        <p:spPr>
          <a:xfrm>
            <a:off x="309386" y="1320038"/>
            <a:ext cx="7436472" cy="501376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/>
          <a:srcRect l="945" t="5528"/>
          <a:stretch/>
        </p:blipFill>
        <p:spPr>
          <a:xfrm>
            <a:off x="5410773" y="1303488"/>
            <a:ext cx="6624359" cy="490056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821" y="3637886"/>
            <a:ext cx="4561321" cy="2785888"/>
          </a:xfrm>
          <a:prstGeom prst="rect">
            <a:avLst/>
          </a:prstGeom>
        </p:spPr>
      </p:pic>
      <p:sp>
        <p:nvSpPr>
          <p:cNvPr id="15" name="矩形标注 8"/>
          <p:cNvSpPr/>
          <p:nvPr/>
        </p:nvSpPr>
        <p:spPr>
          <a:xfrm>
            <a:off x="2748579" y="4814806"/>
            <a:ext cx="1252626" cy="783302"/>
          </a:xfrm>
          <a:prstGeom prst="wedgeRectCallout">
            <a:avLst>
              <a:gd name="adj1" fmla="val -157568"/>
              <a:gd name="adj2" fmla="val 7270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设置数据库名称和存储位置（建议避免存入</a:t>
            </a:r>
            <a:r>
              <a:rPr lang="en-US" altLang="zh-CN" sz="1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</a:t>
            </a:r>
            <a:r>
              <a:rPr lang="zh-CN" altLang="en-US" sz="1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盘）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3189" y="3637886"/>
            <a:ext cx="4071071" cy="2633780"/>
          </a:xfrm>
          <a:prstGeom prst="rect">
            <a:avLst/>
          </a:prstGeom>
        </p:spPr>
      </p:pic>
      <p:sp>
        <p:nvSpPr>
          <p:cNvPr id="17" name="矩形标注 12"/>
          <p:cNvSpPr/>
          <p:nvPr/>
        </p:nvSpPr>
        <p:spPr>
          <a:xfrm>
            <a:off x="8556787" y="4814806"/>
            <a:ext cx="1125694" cy="783301"/>
          </a:xfrm>
          <a:prstGeom prst="wedgeRectCallout">
            <a:avLst>
              <a:gd name="adj1" fmla="val -92296"/>
              <a:gd name="adj2" fmla="val 12052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添加附件时对文件的操作（建议选择前两项，可备份）</a:t>
            </a:r>
          </a:p>
        </p:txBody>
      </p:sp>
      <p:sp>
        <p:nvSpPr>
          <p:cNvPr id="18" name="矩形标注 13"/>
          <p:cNvSpPr/>
          <p:nvPr/>
        </p:nvSpPr>
        <p:spPr>
          <a:xfrm>
            <a:off x="5671346" y="5110277"/>
            <a:ext cx="958093" cy="808780"/>
          </a:xfrm>
          <a:prstGeom prst="wedgeRectCallout">
            <a:avLst>
              <a:gd name="adj1" fmla="val 80622"/>
              <a:gd name="adj2" fmla="val 5657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若勾选，则下次新建数据库则不再提示</a:t>
            </a:r>
          </a:p>
        </p:txBody>
      </p:sp>
      <p:sp>
        <p:nvSpPr>
          <p:cNvPr id="20" name="矩形 19"/>
          <p:cNvSpPr/>
          <p:nvPr/>
        </p:nvSpPr>
        <p:spPr>
          <a:xfrm>
            <a:off x="8104568" y="551963"/>
            <a:ext cx="1961077" cy="52322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实机演示</a:t>
            </a:r>
          </a:p>
        </p:txBody>
      </p:sp>
      <p:cxnSp>
        <p:nvCxnSpPr>
          <p:cNvPr id="22" name="直接连接符 21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设置文件夹：分类管理文献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4333" r="707" b="2376"/>
          <a:stretch/>
        </p:blipFill>
        <p:spPr>
          <a:xfrm>
            <a:off x="1984160" y="1258159"/>
            <a:ext cx="5915431" cy="5093821"/>
          </a:xfrm>
          <a:prstGeom prst="rect">
            <a:avLst/>
          </a:prstGeom>
        </p:spPr>
      </p:pic>
      <p:sp>
        <p:nvSpPr>
          <p:cNvPr id="12" name="矩形标注 8"/>
          <p:cNvSpPr/>
          <p:nvPr/>
        </p:nvSpPr>
        <p:spPr>
          <a:xfrm>
            <a:off x="8463941" y="1315320"/>
            <a:ext cx="2021180" cy="1300428"/>
          </a:xfrm>
          <a:prstGeom prst="wedgeRectCallout">
            <a:avLst>
              <a:gd name="adj1" fmla="val -157568"/>
              <a:gd name="adj2" fmla="val 7270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在数据库的“题录”下可以建立多级文件夹来分类管理文献</a:t>
            </a:r>
          </a:p>
        </p:txBody>
      </p:sp>
      <p:sp>
        <p:nvSpPr>
          <p:cNvPr id="14" name="矩形标注 8"/>
          <p:cNvSpPr/>
          <p:nvPr/>
        </p:nvSpPr>
        <p:spPr>
          <a:xfrm>
            <a:off x="9537293" y="3970511"/>
            <a:ext cx="2055267" cy="1300428"/>
          </a:xfrm>
          <a:prstGeom prst="wedgeRectCallout">
            <a:avLst>
              <a:gd name="adj1" fmla="val -203371"/>
              <a:gd name="adj2" fmla="val -89802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在目标文件夹上点击鼠标右键，可以选择新建、删除、重命名等</a:t>
            </a:r>
          </a:p>
        </p:txBody>
      </p:sp>
      <p:sp>
        <p:nvSpPr>
          <p:cNvPr id="16" name="矩形 15"/>
          <p:cNvSpPr/>
          <p:nvPr/>
        </p:nvSpPr>
        <p:spPr>
          <a:xfrm>
            <a:off x="67993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cxnSp>
        <p:nvCxnSpPr>
          <p:cNvPr id="15" name="直接连接符 14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数据库（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library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）备份与迁移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矩形标注 8"/>
          <p:cNvSpPr/>
          <p:nvPr/>
        </p:nvSpPr>
        <p:spPr>
          <a:xfrm>
            <a:off x="2026301" y="4795482"/>
            <a:ext cx="4262739" cy="1499017"/>
          </a:xfrm>
          <a:prstGeom prst="wedgeRectCallout">
            <a:avLst>
              <a:gd name="adj1" fmla="val 16875"/>
              <a:gd name="adj2" fmla="val -9229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数据库备份：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扩展名为</a:t>
            </a:r>
            <a:r>
              <a:rPr lang="en-US" altLang="zh-CN" sz="2000" b="1" u="sng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.</a:t>
            </a:r>
            <a:r>
              <a:rPr lang="en-US" altLang="zh-CN" sz="2000" b="1" u="sng" dirty="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ndb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的文件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就是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的数据库文件。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的数据库包含题录、标签、笔记、附件存放位置等信息，但不包含附件。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l="11801" t="8947" r="13394" b="9769"/>
          <a:stretch>
            <a:fillRect/>
          </a:stretch>
        </p:blipFill>
        <p:spPr>
          <a:xfrm>
            <a:off x="6087338" y="2469535"/>
            <a:ext cx="1827301" cy="1756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21695" t="6533" r="24775" b="7364"/>
          <a:stretch>
            <a:fillRect/>
          </a:stretch>
        </p:blipFill>
        <p:spPr>
          <a:xfrm>
            <a:off x="4157670" y="2469534"/>
            <a:ext cx="1534160" cy="1756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矩形标注 8"/>
          <p:cNvSpPr/>
          <p:nvPr/>
        </p:nvSpPr>
        <p:spPr>
          <a:xfrm>
            <a:off x="6521334" y="4795482"/>
            <a:ext cx="3963785" cy="1494356"/>
          </a:xfrm>
          <a:prstGeom prst="wedgeRectCallout">
            <a:avLst>
              <a:gd name="adj1" fmla="val -32855"/>
              <a:gd name="adj2" fmla="val -9399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附件文件夹备份：由于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的附件是单独保存在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附件文件夹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中，因此在备份数据的时候，如果需要备份附件，则需进行相应操作。</a:t>
            </a:r>
          </a:p>
        </p:txBody>
      </p:sp>
      <p:sp>
        <p:nvSpPr>
          <p:cNvPr id="23" name="矩形 22"/>
          <p:cNvSpPr/>
          <p:nvPr/>
        </p:nvSpPr>
        <p:spPr>
          <a:xfrm>
            <a:off x="67993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24" name="矩形 23"/>
          <p:cNvSpPr/>
          <p:nvPr/>
        </p:nvSpPr>
        <p:spPr>
          <a:xfrm>
            <a:off x="2400478" y="1298971"/>
            <a:ext cx="7777123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—— 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如果需要更换电脑，需要将扩展名为</a:t>
            </a:r>
            <a:r>
              <a:rPr lang="en-US" altLang="zh-CN" sz="2400" b="1" u="sng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.</a:t>
            </a:r>
            <a:r>
              <a:rPr lang="en-US" altLang="zh-CN" sz="2400" b="1" u="sng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ndb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的文件以</a:t>
            </a:r>
            <a:endParaRPr lang="en-US" altLang="zh-CN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  <a:p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     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及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attachment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（附件文件夹）一起拷贝到新的电脑</a:t>
            </a:r>
          </a:p>
        </p:txBody>
      </p:sp>
      <p:cxnSp>
        <p:nvCxnSpPr>
          <p:cNvPr id="14" name="直接连接符 13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922" y="1196876"/>
            <a:ext cx="6829425" cy="516255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6E11624-2B97-B1A0-D41B-757CDF6D0746}"/>
              </a:ext>
            </a:extLst>
          </p:cNvPr>
          <p:cNvSpPr txBox="1"/>
          <p:nvPr/>
        </p:nvSpPr>
        <p:spPr>
          <a:xfrm>
            <a:off x="441959" y="357129"/>
            <a:ext cx="1973617" cy="6657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文献收集</a:t>
            </a:r>
            <a:endParaRPr lang="zh-CN" altLang="en-US" sz="2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导入全文（自动生成题录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&amp;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智能更新）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t="3782" r="890" b="2939"/>
          <a:stretch/>
        </p:blipFill>
        <p:spPr>
          <a:xfrm>
            <a:off x="1569231" y="1165384"/>
            <a:ext cx="4662980" cy="524582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3"/>
          <a:srcRect t="1223" b="2401"/>
          <a:stretch>
            <a:fillRect/>
          </a:stretch>
        </p:blipFill>
        <p:spPr>
          <a:xfrm>
            <a:off x="6492298" y="944879"/>
            <a:ext cx="5031828" cy="5402917"/>
          </a:xfrm>
          <a:prstGeom prst="rect">
            <a:avLst/>
          </a:prstGeom>
        </p:spPr>
      </p:pic>
      <p:sp>
        <p:nvSpPr>
          <p:cNvPr id="36" name="矩形标注 8"/>
          <p:cNvSpPr/>
          <p:nvPr/>
        </p:nvSpPr>
        <p:spPr>
          <a:xfrm>
            <a:off x="4230690" y="1945739"/>
            <a:ext cx="2001520" cy="1776988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在目标文件上点击鼠标右键，选择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导入文件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，或点击工具栏中的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导入全文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7" name="矩形标注 8"/>
          <p:cNvSpPr/>
          <p:nvPr/>
        </p:nvSpPr>
        <p:spPr>
          <a:xfrm>
            <a:off x="8522697" y="3264156"/>
            <a:ext cx="2001520" cy="1627692"/>
          </a:xfrm>
          <a:prstGeom prst="wedgeRectCallout">
            <a:avLst>
              <a:gd name="adj1" fmla="val 44804"/>
              <a:gd name="adj2" fmla="val -113376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支持添加单个或多个文献全文或整个文件目录及子目录（选中根目录即可）</a:t>
            </a:r>
          </a:p>
        </p:txBody>
      </p:sp>
      <p:sp>
        <p:nvSpPr>
          <p:cNvPr id="38" name="矩形 37"/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3966530" y="1412240"/>
            <a:ext cx="528320" cy="4725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6" name="矩形标注 8"/>
          <p:cNvSpPr/>
          <p:nvPr/>
        </p:nvSpPr>
        <p:spPr>
          <a:xfrm>
            <a:off x="5669279" y="4746020"/>
            <a:ext cx="2001520" cy="1383852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也可直接将选中的文献全文拖拽到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文件夹或题录列表中</a:t>
            </a:r>
          </a:p>
        </p:txBody>
      </p:sp>
      <p:cxnSp>
        <p:nvCxnSpPr>
          <p:cNvPr id="14" name="直接连接符 13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在线检索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3063" r="933"/>
          <a:stretch/>
        </p:blipFill>
        <p:spPr>
          <a:xfrm>
            <a:off x="1446719" y="1103193"/>
            <a:ext cx="4314690" cy="53282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12120"/>
          <a:stretch>
            <a:fillRect/>
          </a:stretch>
        </p:blipFill>
        <p:spPr>
          <a:xfrm>
            <a:off x="5546659" y="996572"/>
            <a:ext cx="6216409" cy="4795520"/>
          </a:xfrm>
          <a:prstGeom prst="rect">
            <a:avLst/>
          </a:prstGeom>
        </p:spPr>
      </p:pic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785332" y="4963708"/>
            <a:ext cx="4745424" cy="1323439"/>
          </a:xfrm>
          <a:prstGeom prst="rect">
            <a:avLst/>
          </a:prstGeom>
          <a:ln w="1905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</a:rPr>
              <a:t>检索的数据库必须要有访问权限。目前</a:t>
            </a:r>
            <a:r>
              <a:rPr lang="en-US" altLang="zh-CN" sz="2000" b="1" dirty="0" err="1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NoteExpress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</a:rPr>
              <a:t>支持多个中外文电子数据库，如中国知网、万方、维普、读秀、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Elsevier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Springer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</a:rPr>
              <a:t>等。</a:t>
            </a:r>
          </a:p>
        </p:txBody>
      </p:sp>
      <p:sp>
        <p:nvSpPr>
          <p:cNvPr id="8" name="箭头: 上 7"/>
          <p:cNvSpPr/>
          <p:nvPr/>
        </p:nvSpPr>
        <p:spPr>
          <a:xfrm>
            <a:off x="2993769" y="3936608"/>
            <a:ext cx="257431" cy="966141"/>
          </a:xfrm>
          <a:prstGeom prst="upArrow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标注 8"/>
          <p:cNvSpPr/>
          <p:nvPr/>
        </p:nvSpPr>
        <p:spPr>
          <a:xfrm>
            <a:off x="9184640" y="1220783"/>
            <a:ext cx="2214880" cy="1383852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点击批量获取可将检索结果批量取回，每页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条，需选择页数范围</a:t>
            </a:r>
          </a:p>
        </p:txBody>
      </p:sp>
      <p:cxnSp>
        <p:nvCxnSpPr>
          <p:cNvPr id="14" name="直接连接符 13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在线检索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53883" y="2722960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33993" r="9298"/>
          <a:stretch>
            <a:fillRect/>
          </a:stretch>
        </p:blipFill>
        <p:spPr>
          <a:xfrm>
            <a:off x="7038339" y="1444462"/>
            <a:ext cx="4737100" cy="4572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r="20261"/>
          <a:stretch>
            <a:fillRect/>
          </a:stretch>
        </p:blipFill>
        <p:spPr>
          <a:xfrm>
            <a:off x="1381986" y="1444462"/>
            <a:ext cx="5594086" cy="4372879"/>
          </a:xfrm>
          <a:prstGeom prst="rect">
            <a:avLst/>
          </a:prstGeom>
        </p:spPr>
      </p:pic>
      <p:sp>
        <p:nvSpPr>
          <p:cNvPr id="16" name="矩形标注 8"/>
          <p:cNvSpPr/>
          <p:nvPr/>
        </p:nvSpPr>
        <p:spPr>
          <a:xfrm>
            <a:off x="9406889" y="3217899"/>
            <a:ext cx="2245360" cy="730969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将勾选的检索结果保存到指定目录</a:t>
            </a:r>
          </a:p>
        </p:txBody>
      </p:sp>
      <p:sp>
        <p:nvSpPr>
          <p:cNvPr id="18" name="矩形标注 8"/>
          <p:cNvSpPr/>
          <p:nvPr/>
        </p:nvSpPr>
        <p:spPr>
          <a:xfrm>
            <a:off x="4003041" y="2550159"/>
            <a:ext cx="2326639" cy="954571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系统自动勾选检索结果，可点击勾选题录，自行调整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8997" y="615293"/>
            <a:ext cx="3550572" cy="2571531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格式文件（批量导入题录）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171" y="1221415"/>
            <a:ext cx="8578884" cy="48783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312" y="1281108"/>
            <a:ext cx="6780805" cy="4999731"/>
          </a:xfrm>
          <a:prstGeom prst="rect">
            <a:avLst/>
          </a:prstGeom>
        </p:spPr>
      </p:pic>
      <p:sp>
        <p:nvSpPr>
          <p:cNvPr id="14" name="矩形标注 8"/>
          <p:cNvSpPr/>
          <p:nvPr/>
        </p:nvSpPr>
        <p:spPr>
          <a:xfrm>
            <a:off x="8356044" y="3982721"/>
            <a:ext cx="2057956" cy="77592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知网每次最多可导出数据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500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条</a:t>
            </a:r>
          </a:p>
        </p:txBody>
      </p:sp>
      <p:cxnSp>
        <p:nvCxnSpPr>
          <p:cNvPr id="15" name="直接连接符 14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格式文件（批量导入题录）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3093"/>
          <a:stretch/>
        </p:blipFill>
        <p:spPr>
          <a:xfrm>
            <a:off x="1446718" y="1069363"/>
            <a:ext cx="7351842" cy="530318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261" y="1120163"/>
            <a:ext cx="4791075" cy="3838575"/>
          </a:xfrm>
          <a:prstGeom prst="rect">
            <a:avLst/>
          </a:prstGeom>
        </p:spPr>
      </p:pic>
      <p:sp>
        <p:nvSpPr>
          <p:cNvPr id="18" name="矩形标注 8"/>
          <p:cNvSpPr/>
          <p:nvPr/>
        </p:nvSpPr>
        <p:spPr>
          <a:xfrm>
            <a:off x="1920240" y="4733857"/>
            <a:ext cx="2418080" cy="118636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选中导入目标文件夹，点击鼠标右键，选择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导入题录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矩形标注 8"/>
          <p:cNvSpPr/>
          <p:nvPr/>
        </p:nvSpPr>
        <p:spPr>
          <a:xfrm>
            <a:off x="9421657" y="2454088"/>
            <a:ext cx="1763842" cy="82323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找到格式文件所在位置</a:t>
            </a:r>
          </a:p>
        </p:txBody>
      </p:sp>
      <p:sp>
        <p:nvSpPr>
          <p:cNvPr id="22" name="矩形标注 8"/>
          <p:cNvSpPr/>
          <p:nvPr/>
        </p:nvSpPr>
        <p:spPr>
          <a:xfrm>
            <a:off x="8721804" y="5018507"/>
            <a:ext cx="2057956" cy="886636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选择与导出格式相对应的过滤器</a:t>
            </a:r>
          </a:p>
        </p:txBody>
      </p:sp>
      <p:sp>
        <p:nvSpPr>
          <p:cNvPr id="15" name="矩形标注 8"/>
          <p:cNvSpPr/>
          <p:nvPr/>
        </p:nvSpPr>
        <p:spPr>
          <a:xfrm>
            <a:off x="5445760" y="5267129"/>
            <a:ext cx="2746296" cy="1009548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Ps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：有“复制”选项的数据库亦可以用剪贴板作为导入来源，如万方</a:t>
            </a:r>
          </a:p>
        </p:txBody>
      </p:sp>
      <p:cxnSp>
        <p:nvCxnSpPr>
          <p:cNvPr id="14" name="直接连接符 13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24" y="149526"/>
            <a:ext cx="1635435" cy="604657"/>
          </a:xfrm>
          <a:prstGeom prst="rect">
            <a:avLst/>
          </a:prstGeom>
        </p:spPr>
      </p:pic>
      <p:sp>
        <p:nvSpPr>
          <p:cNvPr id="11" name="副标题 2"/>
          <p:cNvSpPr txBox="1"/>
          <p:nvPr/>
        </p:nvSpPr>
        <p:spPr>
          <a:xfrm>
            <a:off x="7622721" y="5550273"/>
            <a:ext cx="4569279" cy="1338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r">
              <a:lnSpc>
                <a:spcPct val="150000"/>
              </a:lnSpc>
              <a:spcBef>
                <a:spcPts val="0"/>
              </a:spcBef>
              <a:buFont typeface="Arial" panose="020B0604020202090204" pitchFamily="34" charset="0"/>
              <a:buNone/>
            </a:pPr>
            <a:r>
              <a:rPr kumimoji="1" lang="zh-CN" altLang="en-US" sz="2000" spc="600" dirty="0">
                <a:solidFill>
                  <a:srgbClr val="2E3F61"/>
                </a:solidFill>
                <a:latin typeface="PingFang SC Light" charset="-122"/>
                <a:ea typeface="PingFang SC Light" charset="-122"/>
                <a:cs typeface="PingFang SC Light" charset="-122"/>
              </a:rPr>
              <a:t>北京爱琴海乐之技术有限公司</a:t>
            </a:r>
            <a:endParaRPr kumimoji="1" lang="en-US" altLang="zh-CN" sz="2000" spc="600" dirty="0">
              <a:solidFill>
                <a:srgbClr val="2E3F61"/>
              </a:solidFill>
              <a:latin typeface="PingFang SC Light" charset="-122"/>
              <a:ea typeface="PingFang SC Light" charset="-122"/>
              <a:cs typeface="PingFang SC Light" charset="-122"/>
            </a:endParaRPr>
          </a:p>
          <a:p>
            <a:pPr marL="342900" indent="-342900" algn="r">
              <a:lnSpc>
                <a:spcPct val="150000"/>
              </a:lnSpc>
              <a:spcBef>
                <a:spcPts val="0"/>
              </a:spcBef>
            </a:pPr>
            <a:r>
              <a:rPr kumimoji="1" lang="en-US" altLang="zh-CN" sz="2000" spc="600" dirty="0">
                <a:solidFill>
                  <a:srgbClr val="2E3F61"/>
                </a:solidFill>
                <a:latin typeface="PingFang SC Light" charset="-122"/>
                <a:ea typeface="PingFang SC Light" charset="-122"/>
                <a:cs typeface="PingFang SC Light" charset="-122"/>
                <a:hlinkClick r:id="rId4"/>
              </a:rPr>
              <a:t>www.inoteexpress.com</a:t>
            </a:r>
            <a:endParaRPr kumimoji="1" lang="zh-CN" altLang="en-US" sz="2000" spc="600" dirty="0">
              <a:solidFill>
                <a:srgbClr val="2E3F61"/>
              </a:solidFill>
              <a:latin typeface="PingFang SC Light" charset="-122"/>
              <a:ea typeface="PingFang SC Light" charset="-122"/>
              <a:cs typeface="PingFang SC Light" charset="-122"/>
            </a:endParaRPr>
          </a:p>
        </p:txBody>
      </p:sp>
      <p:sp>
        <p:nvSpPr>
          <p:cNvPr id="12" name="副标题 2"/>
          <p:cNvSpPr txBox="1"/>
          <p:nvPr/>
        </p:nvSpPr>
        <p:spPr>
          <a:xfrm>
            <a:off x="1085850" y="5550273"/>
            <a:ext cx="4569279" cy="6110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90204" pitchFamily="34" charset="0"/>
              <a:buNone/>
            </a:pPr>
            <a:endParaRPr kumimoji="1" lang="zh-CN" altLang="en-US" sz="2000" spc="600" dirty="0">
              <a:solidFill>
                <a:srgbClr val="303748"/>
              </a:solidFill>
              <a:latin typeface="PingFang SC Light" charset="-122"/>
              <a:ea typeface="PingFang SC Light" charset="-122"/>
              <a:cs typeface="PingFang SC Light" charset="-122"/>
            </a:endParaRPr>
          </a:p>
        </p:txBody>
      </p:sp>
      <p:sp>
        <p:nvSpPr>
          <p:cNvPr id="6" name="标题 1"/>
          <p:cNvSpPr>
            <a:spLocks noGrp="1"/>
          </p:cNvSpPr>
          <p:nvPr>
            <p:ph type="ctrTitle"/>
          </p:nvPr>
        </p:nvSpPr>
        <p:spPr>
          <a:xfrm>
            <a:off x="1083129" y="4347148"/>
            <a:ext cx="9144000" cy="823048"/>
          </a:xfrm>
        </p:spPr>
        <p:txBody>
          <a:bodyPr>
            <a:normAutofit/>
          </a:bodyPr>
          <a:lstStyle/>
          <a:p>
            <a:pPr algn="l"/>
            <a:r>
              <a:rPr kumimoji="1" lang="en-US" altLang="en-US" sz="2400" dirty="0">
                <a:solidFill>
                  <a:srgbClr val="2E3F61"/>
                </a:solidFill>
                <a:latin typeface="+mn-ea"/>
                <a:ea typeface="+mn-ea"/>
                <a:cs typeface="华文黑体" panose="02010600040101010101" charset="-122"/>
              </a:rPr>
              <a:t>  </a:t>
            </a:r>
            <a:endParaRPr kumimoji="1" lang="zh-CN" altLang="en-US" sz="2400" dirty="0">
              <a:solidFill>
                <a:srgbClr val="2E3F61"/>
              </a:solidFill>
              <a:latin typeface="+mn-ea"/>
              <a:ea typeface="+mn-ea"/>
              <a:cs typeface="华文黑体" panose="0201060004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4872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格式文件（批量导入题录）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115" y="1027430"/>
            <a:ext cx="10128885" cy="5207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365" y="1709420"/>
            <a:ext cx="5700395" cy="4260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68960" y="125349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    </a:t>
            </a:r>
            <a:r>
              <a:rPr lang="zh-CN" altLang="en-US" dirty="0"/>
              <a:t>浏览器插件安装方法：http://uc.inoteexpress.com/plugin/help</a:t>
            </a:r>
          </a:p>
        </p:txBody>
      </p:sp>
      <p:sp>
        <p:nvSpPr>
          <p:cNvPr id="19" name="矩形 18"/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浏览器插件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8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网络捕手）</a:t>
            </a:r>
            <a:endParaRPr lang="zh-CN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ACC638F-1B01-D850-6627-D24B3FE4A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074" y="1788074"/>
            <a:ext cx="3765852" cy="49334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70D7806-8211-B952-AA5C-05D7D7176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825" y="4186896"/>
            <a:ext cx="4516505" cy="253457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99DECF1-D660-CFA2-5C15-D79B29614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857" y="2195501"/>
            <a:ext cx="3328551" cy="282604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731520" y="577185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浏览器插件 – 网络捕手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b="45742"/>
          <a:stretch>
            <a:fillRect/>
          </a:stretch>
        </p:blipFill>
        <p:spPr>
          <a:xfrm>
            <a:off x="1405994" y="1223830"/>
            <a:ext cx="10100206" cy="116551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99387" y="2683438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607" y="2313618"/>
            <a:ext cx="5543550" cy="29813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985" y="2287340"/>
            <a:ext cx="3945960" cy="2656251"/>
          </a:xfrm>
          <a:prstGeom prst="rect">
            <a:avLst/>
          </a:prstGeom>
        </p:spPr>
      </p:pic>
      <p:sp>
        <p:nvSpPr>
          <p:cNvPr id="12" name="矩形标注 8"/>
          <p:cNvSpPr/>
          <p:nvPr/>
        </p:nvSpPr>
        <p:spPr>
          <a:xfrm>
            <a:off x="8354965" y="5428116"/>
            <a:ext cx="3022905" cy="842905"/>
          </a:xfrm>
          <a:prstGeom prst="wedgeRectCallout">
            <a:avLst>
              <a:gd name="adj1" fmla="val 22999"/>
              <a:gd name="adj2" fmla="val -42246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官网主页，下载浏览器插件，解压到当前位置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731520" y="48768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浏览器插件 – 网络捕手</a:t>
            </a:r>
          </a:p>
        </p:txBody>
      </p:sp>
      <p:sp>
        <p:nvSpPr>
          <p:cNvPr id="14" name="矩形 13"/>
          <p:cNvSpPr/>
          <p:nvPr/>
        </p:nvSpPr>
        <p:spPr>
          <a:xfrm>
            <a:off x="226667" y="2699114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22" name="矩形标注 8"/>
          <p:cNvSpPr/>
          <p:nvPr/>
        </p:nvSpPr>
        <p:spPr>
          <a:xfrm>
            <a:off x="9930868" y="3178836"/>
            <a:ext cx="1575332" cy="712443"/>
          </a:xfrm>
          <a:prstGeom prst="wedgeRectCallout">
            <a:avLst>
              <a:gd name="adj1" fmla="val -87554"/>
              <a:gd name="adj2" fmla="val 10685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插件界面布局介绍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57580" y="1492250"/>
            <a:ext cx="8605520" cy="4722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764997" y="48768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浏览器插件 – 网络捕手</a:t>
            </a:r>
          </a:p>
        </p:txBody>
      </p:sp>
      <p:sp>
        <p:nvSpPr>
          <p:cNvPr id="15" name="矩形 14"/>
          <p:cNvSpPr/>
          <p:nvPr/>
        </p:nvSpPr>
        <p:spPr>
          <a:xfrm>
            <a:off x="399387" y="2683438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17" name="矩形标注 8"/>
          <p:cNvSpPr/>
          <p:nvPr/>
        </p:nvSpPr>
        <p:spPr>
          <a:xfrm>
            <a:off x="10113748" y="3930148"/>
            <a:ext cx="1575332" cy="804412"/>
          </a:xfrm>
          <a:prstGeom prst="wedgeRectCallout">
            <a:avLst>
              <a:gd name="adj1" fmla="val -48212"/>
              <a:gd name="adj2" fmla="val -187455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专业数据库列表页保存</a:t>
            </a:r>
          </a:p>
        </p:txBody>
      </p: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1299845" y="1370330"/>
            <a:ext cx="8496300" cy="47104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680720" y="451517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浏览器插件 – 网络捕手</a:t>
            </a:r>
          </a:p>
        </p:txBody>
      </p:sp>
      <p:sp>
        <p:nvSpPr>
          <p:cNvPr id="15" name="矩形 14"/>
          <p:cNvSpPr/>
          <p:nvPr/>
        </p:nvSpPr>
        <p:spPr>
          <a:xfrm>
            <a:off x="399387" y="2683438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16" name="矩形标注 8"/>
          <p:cNvSpPr/>
          <p:nvPr/>
        </p:nvSpPr>
        <p:spPr>
          <a:xfrm>
            <a:off x="9533583" y="3591378"/>
            <a:ext cx="1575332" cy="777421"/>
          </a:xfrm>
          <a:prstGeom prst="wedgeRectCallout">
            <a:avLst>
              <a:gd name="adj1" fmla="val -81104"/>
              <a:gd name="adj2" fmla="val -15175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专业数据库详情页保存</a:t>
            </a:r>
          </a:p>
        </p:txBody>
      </p:sp>
      <p:pic>
        <p:nvPicPr>
          <p:cNvPr id="101" name="图片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1356995" y="1438275"/>
            <a:ext cx="7749540" cy="46812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731520" y="455685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浏览器插件 – 网络捕手</a:t>
            </a:r>
          </a:p>
        </p:txBody>
      </p:sp>
      <p:sp>
        <p:nvSpPr>
          <p:cNvPr id="16" name="矩形 15"/>
          <p:cNvSpPr/>
          <p:nvPr/>
        </p:nvSpPr>
        <p:spPr>
          <a:xfrm>
            <a:off x="441960" y="2688795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17" name="矩形标注 8"/>
          <p:cNvSpPr/>
          <p:nvPr/>
        </p:nvSpPr>
        <p:spPr>
          <a:xfrm>
            <a:off x="10249863" y="3630692"/>
            <a:ext cx="1256337" cy="569172"/>
          </a:xfrm>
          <a:prstGeom prst="wedgeRectCallout">
            <a:avLst>
              <a:gd name="adj1" fmla="val -57652"/>
              <a:gd name="adj2" fmla="val -19995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普通网页保存</a:t>
            </a:r>
          </a:p>
        </p:txBody>
      </p:sp>
      <p:pic>
        <p:nvPicPr>
          <p:cNvPr id="102" name="图片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1468755" y="1297305"/>
            <a:ext cx="8644890" cy="4765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7875"/>
          <a:stretch>
            <a:fillRect/>
          </a:stretch>
        </p:blipFill>
        <p:spPr>
          <a:xfrm>
            <a:off x="5735091" y="2676026"/>
            <a:ext cx="6060700" cy="339965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371" y="1067784"/>
            <a:ext cx="5973357" cy="123853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r="59454"/>
          <a:stretch>
            <a:fillRect/>
          </a:stretch>
        </p:blipFill>
        <p:spPr>
          <a:xfrm>
            <a:off x="1507009" y="1063502"/>
            <a:ext cx="3999711" cy="5063451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576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手工录入：智能更新书目</a:t>
            </a:r>
          </a:p>
        </p:txBody>
      </p:sp>
      <p:sp>
        <p:nvSpPr>
          <p:cNvPr id="36" name="矩形标注 8"/>
          <p:cNvSpPr/>
          <p:nvPr/>
        </p:nvSpPr>
        <p:spPr>
          <a:xfrm>
            <a:off x="8141306" y="2336800"/>
            <a:ext cx="3634134" cy="62992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选中对应题录，点击智能更新</a:t>
            </a:r>
          </a:p>
        </p:txBody>
      </p:sp>
      <p:sp>
        <p:nvSpPr>
          <p:cNvPr id="38" name="矩形 37"/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矩形标注 8"/>
          <p:cNvSpPr/>
          <p:nvPr/>
        </p:nvSpPr>
        <p:spPr>
          <a:xfrm>
            <a:off x="2708128" y="3591334"/>
            <a:ext cx="2300751" cy="147359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新建书目题录，输入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ISBN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国图标准编码并保存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605155" y="512865"/>
            <a:ext cx="102873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ct val="50000"/>
              </a:spcBef>
              <a:buClr>
                <a:schemeClr val="accent4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800" b="1" spc="300" dirty="0">
                <a:solidFill>
                  <a:srgbClr val="00206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方正公文小标宋" panose="02000500000000000000" charset="-122"/>
              </a:rPr>
              <a:t>文献整理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730" y="983750"/>
            <a:ext cx="6286500" cy="496252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74AD4A7-308E-526C-555D-E59B88093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769" y="1013995"/>
            <a:ext cx="9063744" cy="5321334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查重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矩形标注 8"/>
          <p:cNvSpPr/>
          <p:nvPr/>
        </p:nvSpPr>
        <p:spPr>
          <a:xfrm>
            <a:off x="2709553" y="4731713"/>
            <a:ext cx="1845783" cy="1010472"/>
          </a:xfrm>
          <a:prstGeom prst="wedgeRectCallout">
            <a:avLst>
              <a:gd name="adj1" fmla="val 22984"/>
              <a:gd name="adj2" fmla="val -163399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提前选中待查重的文件夹，或后面再勾选</a:t>
            </a:r>
          </a:p>
        </p:txBody>
      </p:sp>
      <p:sp>
        <p:nvSpPr>
          <p:cNvPr id="12" name="箭头: 下 11"/>
          <p:cNvSpPr/>
          <p:nvPr/>
        </p:nvSpPr>
        <p:spPr>
          <a:xfrm rot="14370602">
            <a:off x="5955434" y="2807302"/>
            <a:ext cx="281131" cy="3595605"/>
          </a:xfrm>
          <a:prstGeom prst="downArrow">
            <a:avLst>
              <a:gd name="adj1" fmla="val 49686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标注 8"/>
          <p:cNvSpPr/>
          <p:nvPr/>
        </p:nvSpPr>
        <p:spPr>
          <a:xfrm>
            <a:off x="5799091" y="1070990"/>
            <a:ext cx="3141709" cy="1010472"/>
          </a:xfrm>
          <a:prstGeom prst="wedgeRectCallout">
            <a:avLst>
              <a:gd name="adj1" fmla="val -52592"/>
              <a:gd name="adj2" fmla="val 247839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视情况可勾选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大小写不敏感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忽略标点符号和空格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，比如对于英文文献</a:t>
            </a:r>
          </a:p>
        </p:txBody>
      </p:sp>
      <p:cxnSp>
        <p:nvCxnSpPr>
          <p:cNvPr id="17" name="直接连接符 16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6F8B7EE9-D407-3EBD-E0AC-CFDCC2A18E5E}"/>
              </a:ext>
            </a:extLst>
          </p:cNvPr>
          <p:cNvSpPr/>
          <p:nvPr/>
        </p:nvSpPr>
        <p:spPr>
          <a:xfrm>
            <a:off x="522464" y="2620972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76200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04537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Rectangle 55">
            <a:extLst>
              <a:ext uri="{FF2B5EF4-FFF2-40B4-BE49-F238E27FC236}">
                <a16:creationId xmlns:a16="http://schemas.microsoft.com/office/drawing/2014/main" id="{288BFBA5-EA82-4772-91E0-54711E391167}"/>
              </a:ext>
            </a:extLst>
          </p:cNvPr>
          <p:cNvSpPr/>
          <p:nvPr/>
        </p:nvSpPr>
        <p:spPr>
          <a:xfrm>
            <a:off x="4436413" y="1773014"/>
            <a:ext cx="6407151" cy="29238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buClr>
                <a:srgbClr val="FFC000"/>
              </a:buClr>
            </a:pPr>
            <a:endParaRPr lang="en-US" altLang="zh-CN" sz="32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NoteExpress</a:t>
            </a:r>
            <a:r>
              <a:rPr lang="zh-CN" altLang="en-US" sz="3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功能及操作</a:t>
            </a:r>
            <a:endParaRPr lang="en-US" altLang="zh-CN" sz="32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buClr>
                <a:srgbClr val="FFC000"/>
              </a:buClr>
            </a:pPr>
            <a:endParaRPr lang="en-US" altLang="zh-CN" sz="32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3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答疑</a:t>
            </a:r>
            <a:endParaRPr lang="en-US" altLang="zh-CN" sz="32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Rectangle 55">
            <a:extLst>
              <a:ext uri="{FF2B5EF4-FFF2-40B4-BE49-F238E27FC236}">
                <a16:creationId xmlns:a16="http://schemas.microsoft.com/office/drawing/2014/main" id="{93619A2A-ACA1-4BE2-A6C8-963618D62E4C}"/>
              </a:ext>
            </a:extLst>
          </p:cNvPr>
          <p:cNvSpPr/>
          <p:nvPr/>
        </p:nvSpPr>
        <p:spPr>
          <a:xfrm>
            <a:off x="1382631" y="3049746"/>
            <a:ext cx="23213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内容目录</a:t>
            </a: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593A59CB-D320-4EC0-82D5-DDD615D60BB0}"/>
              </a:ext>
            </a:extLst>
          </p:cNvPr>
          <p:cNvCxnSpPr>
            <a:cxnSpLocks/>
          </p:cNvCxnSpPr>
          <p:nvPr/>
        </p:nvCxnSpPr>
        <p:spPr>
          <a:xfrm>
            <a:off x="3998181" y="2650435"/>
            <a:ext cx="0" cy="167449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601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查重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-64" t="9379"/>
          <a:stretch/>
        </p:blipFill>
        <p:spPr>
          <a:xfrm>
            <a:off x="1151253" y="1235478"/>
            <a:ext cx="10837397" cy="4950387"/>
          </a:xfrm>
          <a:prstGeom prst="rect">
            <a:avLst/>
          </a:prstGeom>
        </p:spPr>
      </p:pic>
      <p:sp>
        <p:nvSpPr>
          <p:cNvPr id="15" name="矩形标注 8"/>
          <p:cNvSpPr/>
          <p:nvPr/>
        </p:nvSpPr>
        <p:spPr>
          <a:xfrm>
            <a:off x="7823201" y="3972560"/>
            <a:ext cx="2255520" cy="182880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点击确定后，重复题录会高亮显示出来，鼠标右键进行删除；也可自行选择删除哪一个</a:t>
            </a:r>
          </a:p>
        </p:txBody>
      </p:sp>
      <p:cxnSp>
        <p:nvCxnSpPr>
          <p:cNvPr id="16" name="直接连接符 15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6CFC5144-1955-6783-F85F-B78B2D3D231B}"/>
              </a:ext>
            </a:extLst>
          </p:cNvPr>
          <p:cNvSpPr/>
          <p:nvPr/>
        </p:nvSpPr>
        <p:spPr>
          <a:xfrm>
            <a:off x="203350" y="2942944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搜索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-349" t="10067"/>
          <a:stretch/>
        </p:blipFill>
        <p:spPr>
          <a:xfrm>
            <a:off x="1093846" y="1197419"/>
            <a:ext cx="10944571" cy="40443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062" y="3429000"/>
            <a:ext cx="4249102" cy="2762595"/>
          </a:xfrm>
          <a:prstGeom prst="rect">
            <a:avLst/>
          </a:prstGeom>
        </p:spPr>
      </p:pic>
      <p:sp>
        <p:nvSpPr>
          <p:cNvPr id="12" name="矩形标注 8"/>
          <p:cNvSpPr/>
          <p:nvPr/>
        </p:nvSpPr>
        <p:spPr>
          <a:xfrm>
            <a:off x="8006080" y="4846320"/>
            <a:ext cx="3027680" cy="140208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检索历史会自动保存（默认最近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次，可设置）；并可对检索结果进行保存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保存的检索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94790" y="273044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FB4EEC9-F03B-FDED-C958-DC67BF4F0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811" y="1258632"/>
            <a:ext cx="9997674" cy="5105934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搜索</a:t>
            </a:r>
          </a:p>
        </p:txBody>
      </p:sp>
      <p:sp>
        <p:nvSpPr>
          <p:cNvPr id="15" name="矩形 14"/>
          <p:cNvSpPr/>
          <p:nvPr/>
        </p:nvSpPr>
        <p:spPr>
          <a:xfrm>
            <a:off x="441960" y="2692150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9" name="矩形标注 8"/>
          <p:cNvSpPr/>
          <p:nvPr/>
        </p:nvSpPr>
        <p:spPr>
          <a:xfrm>
            <a:off x="7815759" y="2540180"/>
            <a:ext cx="1828800" cy="548640"/>
          </a:xfrm>
          <a:prstGeom prst="wedgeRectCallout">
            <a:avLst>
              <a:gd name="adj1" fmla="val -49864"/>
              <a:gd name="adj2" fmla="val 24477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本地高级检索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576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新增功能：附件内容检索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0343C68-4D6B-E8DF-5795-48DD86D40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053" y="2413648"/>
            <a:ext cx="7805168" cy="39086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C368582-1BAD-C0DE-F739-750A9EEB8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77" y="1108321"/>
            <a:ext cx="3422920" cy="2556880"/>
          </a:xfrm>
          <a:prstGeom prst="rect">
            <a:avLst/>
          </a:prstGeom>
        </p:spPr>
      </p:pic>
      <p:sp>
        <p:nvSpPr>
          <p:cNvPr id="16" name="对话气泡: 矩形 15">
            <a:extLst>
              <a:ext uri="{FF2B5EF4-FFF2-40B4-BE49-F238E27FC236}">
                <a16:creationId xmlns:a16="http://schemas.microsoft.com/office/drawing/2014/main" id="{F3F05E36-3C05-AED4-C6BE-3E10BD81F074}"/>
              </a:ext>
            </a:extLst>
          </p:cNvPr>
          <p:cNvSpPr/>
          <p:nvPr/>
        </p:nvSpPr>
        <p:spPr>
          <a:xfrm>
            <a:off x="4773310" y="685327"/>
            <a:ext cx="6976730" cy="1376061"/>
          </a:xfrm>
          <a:prstGeom prst="wedgeRectCallout">
            <a:avLst>
              <a:gd name="adj1" fmla="val -60771"/>
              <a:gd name="adj2" fmla="val 76348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点击主菜单</a:t>
            </a: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-&gt;“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检索”</a:t>
            </a: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-&gt;“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在数据库附件中检索”，增加了检索附件内容的功能。在检索框中输入检索信息，界面下方会显示具有相应内容的附件。双击附件链接，以</a:t>
            </a: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NoteExpress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设置的打开方式查看附件内容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45700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标记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-271" t="7416"/>
          <a:stretch/>
        </p:blipFill>
        <p:spPr>
          <a:xfrm>
            <a:off x="1888116" y="1064395"/>
            <a:ext cx="9682479" cy="54718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212" y="3235468"/>
            <a:ext cx="3372802" cy="316235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026212" y="3235468"/>
            <a:ext cx="3360108" cy="31623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568960" y="265932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974080" y="1064395"/>
            <a:ext cx="690880" cy="660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5" name="矩形标注 8"/>
          <p:cNvSpPr/>
          <p:nvPr/>
        </p:nvSpPr>
        <p:spPr>
          <a:xfrm>
            <a:off x="8719235" y="1272388"/>
            <a:ext cx="2376700" cy="133096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鼠标右键可对选中文献进行标签标记；亦可直接点击工具栏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标签标记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矩形标注 8"/>
          <p:cNvSpPr/>
          <p:nvPr/>
        </p:nvSpPr>
        <p:spPr>
          <a:xfrm>
            <a:off x="1946322" y="4247291"/>
            <a:ext cx="1983429" cy="924149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点击标签可直接筛选定位相应文献题录</a:t>
            </a:r>
          </a:p>
        </p:txBody>
      </p:sp>
      <p:cxnSp>
        <p:nvCxnSpPr>
          <p:cNvPr id="18" name="直接连接符 17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显示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&amp;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笔记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–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文献信息栏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8" y="1323937"/>
            <a:ext cx="6019262" cy="27191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r="2769"/>
          <a:stretch>
            <a:fillRect/>
          </a:stretch>
        </p:blipFill>
        <p:spPr>
          <a:xfrm>
            <a:off x="43718" y="4160096"/>
            <a:ext cx="5879562" cy="22047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822" y="1318197"/>
            <a:ext cx="5939057" cy="28418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/>
          <a:srcRect l="-1" r="1287"/>
          <a:stretch>
            <a:fillRect/>
          </a:stretch>
        </p:blipFill>
        <p:spPr>
          <a:xfrm>
            <a:off x="6009101" y="4245647"/>
            <a:ext cx="6111778" cy="2155332"/>
          </a:xfrm>
          <a:prstGeom prst="rect">
            <a:avLst/>
          </a:prstGeom>
        </p:spPr>
      </p:pic>
      <p:sp>
        <p:nvSpPr>
          <p:cNvPr id="14" name="矩形标注 8"/>
          <p:cNvSpPr/>
          <p:nvPr/>
        </p:nvSpPr>
        <p:spPr>
          <a:xfrm>
            <a:off x="3064779" y="1881794"/>
            <a:ext cx="2389023" cy="985905"/>
          </a:xfrm>
          <a:prstGeom prst="wedgeRectCallout">
            <a:avLst>
              <a:gd name="adj1" fmla="val -90548"/>
              <a:gd name="adj2" fmla="val -6438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综述提供快速浏览功能，以判断文章的价值</a:t>
            </a:r>
          </a:p>
        </p:txBody>
      </p:sp>
      <p:sp>
        <p:nvSpPr>
          <p:cNvPr id="15" name="矩形标注 8"/>
          <p:cNvSpPr/>
          <p:nvPr/>
        </p:nvSpPr>
        <p:spPr>
          <a:xfrm>
            <a:off x="3373695" y="4589628"/>
            <a:ext cx="2338918" cy="646073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可直接打开全文、笔记、网址等附件。</a:t>
            </a:r>
          </a:p>
        </p:txBody>
      </p:sp>
      <p:sp>
        <p:nvSpPr>
          <p:cNvPr id="16" name="矩形标注 8"/>
          <p:cNvSpPr/>
          <p:nvPr/>
        </p:nvSpPr>
        <p:spPr>
          <a:xfrm>
            <a:off x="6879145" y="4897178"/>
            <a:ext cx="2857078" cy="429751"/>
          </a:xfrm>
          <a:prstGeom prst="wedgeRectCallout">
            <a:avLst>
              <a:gd name="adj1" fmla="val 40036"/>
              <a:gd name="adj2" fmla="val -11263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位置：文献所在文件夹</a:t>
            </a:r>
          </a:p>
        </p:txBody>
      </p:sp>
      <p:sp>
        <p:nvSpPr>
          <p:cNvPr id="17" name="矩形标注 8"/>
          <p:cNvSpPr/>
          <p:nvPr/>
        </p:nvSpPr>
        <p:spPr>
          <a:xfrm>
            <a:off x="7914639" y="5649078"/>
            <a:ext cx="2857078" cy="429751"/>
          </a:xfrm>
          <a:prstGeom prst="wedgeRectCallout">
            <a:avLst>
              <a:gd name="adj1" fmla="val 29722"/>
              <a:gd name="adj2" fmla="val -29703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回形针：打开全文附件</a:t>
            </a:r>
          </a:p>
        </p:txBody>
      </p:sp>
      <p:sp>
        <p:nvSpPr>
          <p:cNvPr id="18" name="矩形标注 8"/>
          <p:cNvSpPr/>
          <p:nvPr/>
        </p:nvSpPr>
        <p:spPr>
          <a:xfrm>
            <a:off x="8237642" y="2789523"/>
            <a:ext cx="2816438" cy="695573"/>
          </a:xfrm>
          <a:prstGeom prst="wedgeRectCallout">
            <a:avLst>
              <a:gd name="adj1" fmla="val 10373"/>
              <a:gd name="adj2" fmla="val -21185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随时随地做笔记，并可一键插入写作文档之中</a:t>
            </a:r>
          </a:p>
        </p:txBody>
      </p:sp>
      <p:sp>
        <p:nvSpPr>
          <p:cNvPr id="22" name="矩形标注 8"/>
          <p:cNvSpPr/>
          <p:nvPr/>
        </p:nvSpPr>
        <p:spPr>
          <a:xfrm>
            <a:off x="1173480" y="5325736"/>
            <a:ext cx="5554863" cy="1043563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强大的附件管理功能，支持任意的附件格式，</a:t>
            </a:r>
            <a:b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比如常见的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PDF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0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wordWord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Excel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、视屏、音频文档、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URL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等。</a:t>
            </a:r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鼠标右键或拖入即可添加</a:t>
            </a:r>
            <a:r>
              <a:rPr lang="en-US" altLang="zh-CN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关联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23" name="矩形 22"/>
          <p:cNvSpPr/>
          <p:nvPr/>
        </p:nvSpPr>
        <p:spPr>
          <a:xfrm>
            <a:off x="5372522" y="607979"/>
            <a:ext cx="1625600" cy="52322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实机演示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显示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–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查看题录信息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字段信息、收录范围、影响因子等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68960" y="265932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cxnSp>
        <p:nvCxnSpPr>
          <p:cNvPr id="14" name="直接连接符 13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180" y="1162050"/>
            <a:ext cx="8429625" cy="4810125"/>
          </a:xfrm>
          <a:prstGeom prst="rect">
            <a:avLst/>
          </a:prstGeom>
        </p:spPr>
      </p:pic>
      <p:sp>
        <p:nvSpPr>
          <p:cNvPr id="15" name="矩形标注 8"/>
          <p:cNvSpPr/>
          <p:nvPr/>
        </p:nvSpPr>
        <p:spPr>
          <a:xfrm>
            <a:off x="6513195" y="3703320"/>
            <a:ext cx="2489835" cy="77216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提供期刊近五年的影响因子趋势图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显示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–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表头自定义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" y="1314807"/>
            <a:ext cx="12080240" cy="26622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188" y="2667825"/>
            <a:ext cx="5549171" cy="3763633"/>
          </a:xfrm>
          <a:prstGeom prst="rect">
            <a:avLst/>
          </a:prstGeom>
        </p:spPr>
      </p:pic>
      <p:sp>
        <p:nvSpPr>
          <p:cNvPr id="12" name="矩形标注 8"/>
          <p:cNvSpPr/>
          <p:nvPr/>
        </p:nvSpPr>
        <p:spPr>
          <a:xfrm>
            <a:off x="1290320" y="4308304"/>
            <a:ext cx="2286000" cy="1767376"/>
          </a:xfrm>
          <a:prstGeom prst="wedgeRectCallout">
            <a:avLst>
              <a:gd name="adj1" fmla="val 176548"/>
              <a:gd name="adj2" fmla="val -14437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于表头处点击鼠标右键，可自定义表头字段及其排序。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（如添加影响因子）</a:t>
            </a:r>
          </a:p>
        </p:txBody>
      </p:sp>
      <p:cxnSp>
        <p:nvCxnSpPr>
          <p:cNvPr id="15" name="直接连接符 14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下载全文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添加附件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-123" t="4332"/>
          <a:stretch/>
        </p:blipFill>
        <p:spPr>
          <a:xfrm>
            <a:off x="1670672" y="1150716"/>
            <a:ext cx="9312594" cy="5295388"/>
          </a:xfrm>
          <a:prstGeom prst="rect">
            <a:avLst/>
          </a:prstGeom>
        </p:spPr>
      </p:pic>
      <p:sp>
        <p:nvSpPr>
          <p:cNvPr id="14" name="矩形标注 8"/>
          <p:cNvSpPr/>
          <p:nvPr/>
        </p:nvSpPr>
        <p:spPr>
          <a:xfrm>
            <a:off x="7112000" y="998040"/>
            <a:ext cx="2966720" cy="1501175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选定目标题录，点击工具栏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下载全文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或点击鼠标右键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下载全文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，选择数据库，并下载</a:t>
            </a:r>
          </a:p>
        </p:txBody>
      </p:sp>
      <p:sp>
        <p:nvSpPr>
          <p:cNvPr id="12" name="矩形标注 8"/>
          <p:cNvSpPr/>
          <p:nvPr/>
        </p:nvSpPr>
        <p:spPr>
          <a:xfrm>
            <a:off x="1837689" y="5539658"/>
            <a:ext cx="2245360" cy="730969"/>
          </a:xfrm>
          <a:prstGeom prst="wedgeRectCallout">
            <a:avLst>
              <a:gd name="adj1" fmla="val 51235"/>
              <a:gd name="adj2" fmla="val -123832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常用数据库可加星收藏，靠前排列</a:t>
            </a:r>
          </a:p>
        </p:txBody>
      </p:sp>
      <p:sp>
        <p:nvSpPr>
          <p:cNvPr id="15" name="矩形标注 8"/>
          <p:cNvSpPr/>
          <p:nvPr/>
        </p:nvSpPr>
        <p:spPr>
          <a:xfrm>
            <a:off x="8848393" y="4101207"/>
            <a:ext cx="2134872" cy="1272126"/>
          </a:xfrm>
          <a:prstGeom prst="wedgeRectCallout">
            <a:avLst>
              <a:gd name="adj1" fmla="val 14114"/>
              <a:gd name="adj2" fmla="val -12862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可单独下载一篇，也可批量下载，但不能同时选择多个数据库</a:t>
            </a:r>
          </a:p>
        </p:txBody>
      </p:sp>
      <p:cxnSp>
        <p:nvCxnSpPr>
          <p:cNvPr id="16" name="直接连接符 15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34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576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新增功能：按默认数据库下载全文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C4DEA6D-26E1-9DE6-A2A4-41D224F64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21" y="897978"/>
            <a:ext cx="8898165" cy="442822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37AC976-2E27-9C26-63CE-6A736CC9B5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" t="87" r="153" b="26961"/>
          <a:stretch/>
        </p:blipFill>
        <p:spPr>
          <a:xfrm>
            <a:off x="6946605" y="3552636"/>
            <a:ext cx="4483968" cy="2770192"/>
          </a:xfrm>
          <a:prstGeom prst="rect">
            <a:avLst/>
          </a:prstGeom>
        </p:spPr>
      </p:pic>
      <p:sp>
        <p:nvSpPr>
          <p:cNvPr id="7" name="对话气泡: 矩形 6">
            <a:extLst>
              <a:ext uri="{FF2B5EF4-FFF2-40B4-BE49-F238E27FC236}">
                <a16:creationId xmlns:a16="http://schemas.microsoft.com/office/drawing/2014/main" id="{48529EB2-7710-CD0F-D6CC-FFF9360EF4A6}"/>
              </a:ext>
            </a:extLst>
          </p:cNvPr>
          <p:cNvSpPr/>
          <p:nvPr/>
        </p:nvSpPr>
        <p:spPr>
          <a:xfrm>
            <a:off x="528421" y="3193947"/>
            <a:ext cx="2847296" cy="1813340"/>
          </a:xfrm>
          <a:prstGeom prst="wedgeRectCallout">
            <a:avLst>
              <a:gd name="adj1" fmla="val -4992"/>
              <a:gd name="adj2" fmla="val -91503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选中题录，鼠标右键，选择“下载全文”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-&gt;“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按默认数据库设置进行下载” ，系统会按照默认数据库中的设置顺序进行全文下载。</a:t>
            </a:r>
          </a:p>
        </p:txBody>
      </p:sp>
      <p:sp>
        <p:nvSpPr>
          <p:cNvPr id="8" name="对话气泡: 矩形 7">
            <a:extLst>
              <a:ext uri="{FF2B5EF4-FFF2-40B4-BE49-F238E27FC236}">
                <a16:creationId xmlns:a16="http://schemas.microsoft.com/office/drawing/2014/main" id="{D98752FE-257B-65BF-85D0-8E548388AB07}"/>
              </a:ext>
            </a:extLst>
          </p:cNvPr>
          <p:cNvSpPr/>
          <p:nvPr/>
        </p:nvSpPr>
        <p:spPr>
          <a:xfrm>
            <a:off x="9590887" y="2919165"/>
            <a:ext cx="1915313" cy="1064496"/>
          </a:xfrm>
          <a:prstGeom prst="wedgeRectCallout">
            <a:avLst>
              <a:gd name="adj1" fmla="val -53068"/>
              <a:gd name="adj2" fmla="val 97192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点击主菜单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-&gt;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选项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-&gt;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全文下载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-&gt;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设置默认下载库</a:t>
            </a:r>
          </a:p>
        </p:txBody>
      </p:sp>
    </p:spTree>
    <p:extLst>
      <p:ext uri="{BB962C8B-B14F-4D97-AF65-F5344CB8AC3E}">
        <p14:creationId xmlns:p14="http://schemas.microsoft.com/office/powerpoint/2010/main" val="257894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91343" y="2104759"/>
            <a:ext cx="9587948" cy="4322075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2800" dirty="0">
                <a:latin typeface="STHeiti Light" charset="-122"/>
                <a:ea typeface="STHeiti Light" charset="-122"/>
                <a:cs typeface="STHeiti Light" charset="-122"/>
              </a:rPr>
              <a:t>NoteExpress</a:t>
            </a:r>
            <a:r>
              <a:rPr kumimoji="1" lang="zh-CN" altLang="en-US" sz="2800" dirty="0">
                <a:latin typeface="STHeiti Light" charset="-122"/>
                <a:ea typeface="STHeiti Light" charset="-122"/>
                <a:cs typeface="STHeiti Light" charset="-122"/>
              </a:rPr>
              <a:t>是目前主流的文献管理软件，其核心功能是帮助读者高效利用文献；收集并管理得到的文献元数据和全文；在撰写论文、专著或报告时可按照不同的格式要求，在指定位置自动添加标引和参考文献列表。</a:t>
            </a:r>
            <a:endParaRPr kumimoji="1" lang="zh-CN" altLang="en-US"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357" y="0"/>
            <a:ext cx="4331643" cy="38483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24" y="149526"/>
            <a:ext cx="1635435" cy="6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495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576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内置</a:t>
            </a:r>
            <a:r>
              <a:rPr lang="en-US" altLang="zh-CN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PDF</a:t>
            </a: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阅读器，进行笔记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68960" y="265932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301" y="1197749"/>
            <a:ext cx="10083461" cy="5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735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576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新增功能：</a:t>
            </a:r>
            <a:r>
              <a:rPr lang="en-US" altLang="zh-CN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Markdown</a:t>
            </a: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笔记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9E08E36-5CE7-7736-9E2C-FB5CB4454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10" y="1002968"/>
            <a:ext cx="9691254" cy="57624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可以通过在笔记栏右键选择新增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Markdown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笔记，首次新建笔记还会显示示例文本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72843AF-5D8A-44F8-F6F4-2335D37227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68" t="-226"/>
          <a:stretch/>
        </p:blipFill>
        <p:spPr>
          <a:xfrm>
            <a:off x="473404" y="2193993"/>
            <a:ext cx="4525088" cy="3140140"/>
          </a:xfrm>
          <a:prstGeom prst="rect">
            <a:avLst/>
          </a:prstGeom>
        </p:spPr>
      </p:pic>
      <p:pic>
        <p:nvPicPr>
          <p:cNvPr id="1026" name="Picture 2" descr="图片">
            <a:extLst>
              <a:ext uri="{FF2B5EF4-FFF2-40B4-BE49-F238E27FC236}">
                <a16:creationId xmlns:a16="http://schemas.microsoft.com/office/drawing/2014/main" id="{BEEE8A9F-49BC-26D9-8679-92E18FD33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492" y="1716506"/>
            <a:ext cx="6738192" cy="427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对话气泡: 矩形 6">
            <a:extLst>
              <a:ext uri="{FF2B5EF4-FFF2-40B4-BE49-F238E27FC236}">
                <a16:creationId xmlns:a16="http://schemas.microsoft.com/office/drawing/2014/main" id="{172392AB-6AA8-F1CA-1FAC-A24293AB2F39}"/>
              </a:ext>
            </a:extLst>
          </p:cNvPr>
          <p:cNvSpPr/>
          <p:nvPr/>
        </p:nvSpPr>
        <p:spPr>
          <a:xfrm>
            <a:off x="829339" y="3342317"/>
            <a:ext cx="1438940" cy="864010"/>
          </a:xfrm>
          <a:prstGeom prst="wedgeRectCallout">
            <a:avLst>
              <a:gd name="adj1" fmla="val -39195"/>
              <a:gd name="adj2" fmla="val -93804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在题录笔记栏右键新建</a:t>
            </a:r>
          </a:p>
        </p:txBody>
      </p:sp>
      <p:sp>
        <p:nvSpPr>
          <p:cNvPr id="8" name="对话气泡: 矩形 7">
            <a:extLst>
              <a:ext uri="{FF2B5EF4-FFF2-40B4-BE49-F238E27FC236}">
                <a16:creationId xmlns:a16="http://schemas.microsoft.com/office/drawing/2014/main" id="{797B2CD4-3C80-95BE-A53D-4C3DB75950D3}"/>
              </a:ext>
            </a:extLst>
          </p:cNvPr>
          <p:cNvSpPr/>
          <p:nvPr/>
        </p:nvSpPr>
        <p:spPr>
          <a:xfrm>
            <a:off x="8367588" y="3094813"/>
            <a:ext cx="1428542" cy="820773"/>
          </a:xfrm>
          <a:prstGeom prst="wedgeRectCallout">
            <a:avLst>
              <a:gd name="adj1" fmla="val -95353"/>
              <a:gd name="adj2" fmla="val 26795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在笔记列表右键新建</a:t>
            </a:r>
          </a:p>
        </p:txBody>
      </p:sp>
    </p:spTree>
    <p:extLst>
      <p:ext uri="{BB962C8B-B14F-4D97-AF65-F5344CB8AC3E}">
        <p14:creationId xmlns:p14="http://schemas.microsoft.com/office/powerpoint/2010/main" val="25814506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576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智能文件夹</a:t>
            </a:r>
          </a:p>
        </p:txBody>
      </p:sp>
      <p:sp>
        <p:nvSpPr>
          <p:cNvPr id="14" name="矩形 13"/>
          <p:cNvSpPr/>
          <p:nvPr/>
        </p:nvSpPr>
        <p:spPr>
          <a:xfrm>
            <a:off x="399387" y="2683438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2146392-B6B0-AA9F-CD27-B7563A252029}"/>
              </a:ext>
            </a:extLst>
          </p:cNvPr>
          <p:cNvSpPr txBox="1"/>
          <p:nvPr/>
        </p:nvSpPr>
        <p:spPr>
          <a:xfrm>
            <a:off x="1299412" y="983515"/>
            <a:ext cx="6256420" cy="2935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适合版本：</a:t>
            </a:r>
            <a:r>
              <a:rPr lang="en-US" altLang="zh-CN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NoteExpressV3.6.0.9247</a:t>
            </a:r>
            <a:r>
              <a:rPr lang="zh-CN" altLang="en-US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版本及以上</a:t>
            </a:r>
          </a:p>
          <a:p>
            <a:pPr algn="l">
              <a:lnSpc>
                <a:spcPct val="150000"/>
              </a:lnSpc>
            </a:pPr>
            <a:r>
              <a:rPr lang="zh-CN" altLang="en-US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智能文件夹与普通文件夹不同， 智能文件夹会依据你提供的筛选条件，自动把符合条件的题录在这个文件夹中。普通文件存放的题录，智能文件夹里面的内容都会实时更新，仅需一次设置就可以享受终身便利</a:t>
            </a:r>
          </a:p>
          <a:p>
            <a:pPr algn="l">
              <a:lnSpc>
                <a:spcPct val="150000"/>
              </a:lnSpc>
            </a:pPr>
            <a:r>
              <a:rPr lang="zh-CN" altLang="en-US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右键“智能文件夹“，点击</a:t>
            </a:r>
            <a:r>
              <a:rPr lang="en-US" altLang="zh-CN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&lt;</a:t>
            </a:r>
            <a:r>
              <a:rPr lang="zh-CN" altLang="en-US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新增智能文件夹</a:t>
            </a:r>
            <a:r>
              <a:rPr lang="en-US" altLang="zh-CN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&gt;</a:t>
            </a:r>
            <a:r>
              <a:rPr lang="zh-CN" altLang="en-US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，弹出智能文件夹筛选框，你可以在智能文件夹设定多组条件进行筛选</a:t>
            </a:r>
            <a:endParaRPr lang="zh-CN" altLang="en-US" b="0" i="0" dirty="0">
              <a:solidFill>
                <a:srgbClr val="252525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7ECD81E-1531-9267-5791-F703C7F4B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725" y="1038942"/>
            <a:ext cx="3180327" cy="38606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C834063-064C-A1F6-CBE5-9CBBEBCB8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369" y="4026826"/>
            <a:ext cx="7246671" cy="232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692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509055"/>
            <a:ext cx="102873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2800" b="1" spc="300" dirty="0">
                <a:solidFill>
                  <a:srgbClr val="00206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方正公文小标宋" panose="02000500000000000000" charset="-122"/>
              </a:rPr>
              <a:t>数据分析和知识发现</a:t>
            </a:r>
          </a:p>
        </p:txBody>
      </p:sp>
      <p:sp>
        <p:nvSpPr>
          <p:cNvPr id="25" name="手繪多邊形 11"/>
          <p:cNvSpPr/>
          <p:nvPr/>
        </p:nvSpPr>
        <p:spPr>
          <a:xfrm rot="2413966" flipH="1">
            <a:off x="3355636" y="1976182"/>
            <a:ext cx="2160321" cy="2550658"/>
          </a:xfrm>
          <a:custGeom>
            <a:avLst/>
            <a:gdLst>
              <a:gd name="connsiteX0" fmla="*/ 2370421 w 2880428"/>
              <a:gd name="connsiteY0" fmla="*/ 340739 h 3400877"/>
              <a:gd name="connsiteX1" fmla="*/ 340739 w 2880428"/>
              <a:gd name="connsiteY1" fmla="*/ 510007 h 3400877"/>
              <a:gd name="connsiteX2" fmla="*/ 510007 w 2880428"/>
              <a:gd name="connsiteY2" fmla="*/ 2539689 h 3400877"/>
              <a:gd name="connsiteX3" fmla="*/ 1011073 w 2880428"/>
              <a:gd name="connsiteY3" fmla="*/ 2815365 h 3400877"/>
              <a:gd name="connsiteX4" fmla="*/ 1026531 w 2880428"/>
              <a:gd name="connsiteY4" fmla="*/ 2819367 h 3400877"/>
              <a:gd name="connsiteX5" fmla="*/ 1021213 w 2880428"/>
              <a:gd name="connsiteY5" fmla="*/ 2872120 h 3400877"/>
              <a:gd name="connsiteX6" fmla="*/ 1549970 w 2880428"/>
              <a:gd name="connsiteY6" fmla="*/ 3400877 h 3400877"/>
              <a:gd name="connsiteX7" fmla="*/ 1303497 w 2880428"/>
              <a:gd name="connsiteY7" fmla="*/ 3024951 h 3400877"/>
              <a:gd name="connsiteX8" fmla="*/ 1285592 w 2880428"/>
              <a:gd name="connsiteY8" fmla="*/ 2872123 h 3400877"/>
              <a:gd name="connsiteX9" fmla="*/ 1421789 w 2880428"/>
              <a:gd name="connsiteY9" fmla="*/ 2880320 h 3400877"/>
              <a:gd name="connsiteX10" fmla="*/ 2539689 w 2880428"/>
              <a:gd name="connsiteY10" fmla="*/ 2370421 h 3400877"/>
              <a:gd name="connsiteX11" fmla="*/ 2370421 w 2880428"/>
              <a:gd name="connsiteY11" fmla="*/ 340739 h 3400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80428" h="3400877">
                <a:moveTo>
                  <a:pt x="2370421" y="340739"/>
                </a:moveTo>
                <a:cubicBezTo>
                  <a:pt x="1763197" y="-173000"/>
                  <a:pt x="854478" y="-97216"/>
                  <a:pt x="340739" y="510007"/>
                </a:cubicBezTo>
                <a:cubicBezTo>
                  <a:pt x="-173000" y="1117231"/>
                  <a:pt x="-97216" y="2025950"/>
                  <a:pt x="510007" y="2539689"/>
                </a:cubicBezTo>
                <a:cubicBezTo>
                  <a:pt x="661813" y="2668124"/>
                  <a:pt x="832462" y="2759713"/>
                  <a:pt x="1011073" y="2815365"/>
                </a:cubicBezTo>
                <a:lnTo>
                  <a:pt x="1026531" y="2819367"/>
                </a:lnTo>
                <a:lnTo>
                  <a:pt x="1021213" y="2872120"/>
                </a:lnTo>
                <a:cubicBezTo>
                  <a:pt x="1021213" y="3164144"/>
                  <a:pt x="1257946" y="3400877"/>
                  <a:pt x="1549970" y="3400877"/>
                </a:cubicBezTo>
                <a:cubicBezTo>
                  <a:pt x="1425147" y="3307260"/>
                  <a:pt x="1338846" y="3173664"/>
                  <a:pt x="1303497" y="3024951"/>
                </a:cubicBezTo>
                <a:lnTo>
                  <a:pt x="1285592" y="2872123"/>
                </a:lnTo>
                <a:lnTo>
                  <a:pt x="1421789" y="2880320"/>
                </a:lnTo>
                <a:cubicBezTo>
                  <a:pt x="1836758" y="2885396"/>
                  <a:pt x="2250711" y="2711984"/>
                  <a:pt x="2539689" y="2370421"/>
                </a:cubicBezTo>
                <a:cubicBezTo>
                  <a:pt x="3053428" y="1763197"/>
                  <a:pt x="2977644" y="854478"/>
                  <a:pt x="2370421" y="3407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26" name="手繪多邊形 12"/>
          <p:cNvSpPr/>
          <p:nvPr/>
        </p:nvSpPr>
        <p:spPr>
          <a:xfrm rot="2413966" flipH="1">
            <a:off x="6036805" y="1896954"/>
            <a:ext cx="1318649" cy="1655529"/>
          </a:xfrm>
          <a:custGeom>
            <a:avLst/>
            <a:gdLst>
              <a:gd name="connsiteX0" fmla="*/ 1446893 w 1758199"/>
              <a:gd name="connsiteY0" fmla="*/ 207985 h 2207372"/>
              <a:gd name="connsiteX1" fmla="*/ 207986 w 1758199"/>
              <a:gd name="connsiteY1" fmla="*/ 311306 h 2207372"/>
              <a:gd name="connsiteX2" fmla="*/ 311306 w 1758199"/>
              <a:gd name="connsiteY2" fmla="*/ 1550213 h 2207372"/>
              <a:gd name="connsiteX3" fmla="*/ 458095 w 1758199"/>
              <a:gd name="connsiteY3" fmla="*/ 1651009 h 2207372"/>
              <a:gd name="connsiteX4" fmla="*/ 507136 w 1758199"/>
              <a:gd name="connsiteY4" fmla="*/ 1674730 h 2207372"/>
              <a:gd name="connsiteX5" fmla="*/ 500765 w 1758199"/>
              <a:gd name="connsiteY5" fmla="*/ 1737932 h 2207372"/>
              <a:gd name="connsiteX6" fmla="*/ 970205 w 1758199"/>
              <a:gd name="connsiteY6" fmla="*/ 2207372 h 2207372"/>
              <a:gd name="connsiteX7" fmla="*/ 751381 w 1758199"/>
              <a:gd name="connsiteY7" fmla="*/ 1873618 h 2207372"/>
              <a:gd name="connsiteX8" fmla="*/ 736103 w 1758199"/>
              <a:gd name="connsiteY8" fmla="*/ 1743205 h 2207372"/>
              <a:gd name="connsiteX9" fmla="*/ 783503 w 1758199"/>
              <a:gd name="connsiteY9" fmla="*/ 1753056 h 2207372"/>
              <a:gd name="connsiteX10" fmla="*/ 1550214 w 1758199"/>
              <a:gd name="connsiteY10" fmla="*/ 1446893 h 2207372"/>
              <a:gd name="connsiteX11" fmla="*/ 1446893 w 1758199"/>
              <a:gd name="connsiteY11" fmla="*/ 207985 h 2207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58199" h="2207372">
                <a:moveTo>
                  <a:pt x="1446893" y="207985"/>
                </a:moveTo>
                <a:cubicBezTo>
                  <a:pt x="1076247" y="-105599"/>
                  <a:pt x="521569" y="-59340"/>
                  <a:pt x="207986" y="311306"/>
                </a:cubicBezTo>
                <a:cubicBezTo>
                  <a:pt x="-105598" y="681952"/>
                  <a:pt x="-59340" y="1236629"/>
                  <a:pt x="311306" y="1550213"/>
                </a:cubicBezTo>
                <a:cubicBezTo>
                  <a:pt x="357637" y="1589411"/>
                  <a:pt x="406843" y="1622986"/>
                  <a:pt x="458095" y="1651009"/>
                </a:cubicBezTo>
                <a:lnTo>
                  <a:pt x="507136" y="1674730"/>
                </a:lnTo>
                <a:lnTo>
                  <a:pt x="500765" y="1737932"/>
                </a:lnTo>
                <a:cubicBezTo>
                  <a:pt x="500765" y="1997197"/>
                  <a:pt x="710940" y="2207372"/>
                  <a:pt x="970205" y="2207372"/>
                </a:cubicBezTo>
                <a:cubicBezTo>
                  <a:pt x="859385" y="2124257"/>
                  <a:pt x="782765" y="2005648"/>
                  <a:pt x="751381" y="1873618"/>
                </a:cubicBezTo>
                <a:lnTo>
                  <a:pt x="736103" y="1743205"/>
                </a:lnTo>
                <a:lnTo>
                  <a:pt x="783503" y="1753056"/>
                </a:lnTo>
                <a:cubicBezTo>
                  <a:pt x="1064057" y="1783486"/>
                  <a:pt x="1354224" y="1678546"/>
                  <a:pt x="1550214" y="1446893"/>
                </a:cubicBezTo>
                <a:cubicBezTo>
                  <a:pt x="1863797" y="1076247"/>
                  <a:pt x="1817539" y="521569"/>
                  <a:pt x="1446893" y="2079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28" name="手繪多邊形 13"/>
          <p:cNvSpPr/>
          <p:nvPr/>
        </p:nvSpPr>
        <p:spPr>
          <a:xfrm rot="2413966" flipH="1">
            <a:off x="5188862" y="3614297"/>
            <a:ext cx="1318649" cy="1680019"/>
          </a:xfrm>
          <a:custGeom>
            <a:avLst/>
            <a:gdLst>
              <a:gd name="connsiteX0" fmla="*/ 1446893 w 1758199"/>
              <a:gd name="connsiteY0" fmla="*/ 207986 h 2240025"/>
              <a:gd name="connsiteX1" fmla="*/ 207986 w 1758199"/>
              <a:gd name="connsiteY1" fmla="*/ 311306 h 2240025"/>
              <a:gd name="connsiteX2" fmla="*/ 311306 w 1758199"/>
              <a:gd name="connsiteY2" fmla="*/ 1550214 h 2240025"/>
              <a:gd name="connsiteX3" fmla="*/ 458095 w 1758199"/>
              <a:gd name="connsiteY3" fmla="*/ 1651009 h 2240025"/>
              <a:gd name="connsiteX4" fmla="*/ 530552 w 1758199"/>
              <a:gd name="connsiteY4" fmla="*/ 1686057 h 2240025"/>
              <a:gd name="connsiteX5" fmla="*/ 522031 w 1758199"/>
              <a:gd name="connsiteY5" fmla="*/ 1770585 h 2240025"/>
              <a:gd name="connsiteX6" fmla="*/ 991471 w 1758199"/>
              <a:gd name="connsiteY6" fmla="*/ 2240025 h 2240025"/>
              <a:gd name="connsiteX7" fmla="*/ 756751 w 1758199"/>
              <a:gd name="connsiteY7" fmla="*/ 1770585 h 2240025"/>
              <a:gd name="connsiteX8" fmla="*/ 759392 w 1758199"/>
              <a:gd name="connsiteY8" fmla="*/ 1748046 h 2240025"/>
              <a:gd name="connsiteX9" fmla="*/ 783502 w 1758199"/>
              <a:gd name="connsiteY9" fmla="*/ 1753057 h 2240025"/>
              <a:gd name="connsiteX10" fmla="*/ 1550214 w 1758199"/>
              <a:gd name="connsiteY10" fmla="*/ 1446893 h 2240025"/>
              <a:gd name="connsiteX11" fmla="*/ 1446893 w 1758199"/>
              <a:gd name="connsiteY11" fmla="*/ 207986 h 224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58199" h="2240025">
                <a:moveTo>
                  <a:pt x="1446893" y="207986"/>
                </a:moveTo>
                <a:cubicBezTo>
                  <a:pt x="1076247" y="-105598"/>
                  <a:pt x="521569" y="-59340"/>
                  <a:pt x="207986" y="311306"/>
                </a:cubicBezTo>
                <a:cubicBezTo>
                  <a:pt x="-105598" y="681952"/>
                  <a:pt x="-59340" y="1236630"/>
                  <a:pt x="311306" y="1550214"/>
                </a:cubicBezTo>
                <a:cubicBezTo>
                  <a:pt x="357637" y="1589412"/>
                  <a:pt x="406843" y="1622987"/>
                  <a:pt x="458095" y="1651009"/>
                </a:cubicBezTo>
                <a:lnTo>
                  <a:pt x="530552" y="1686057"/>
                </a:lnTo>
                <a:lnTo>
                  <a:pt x="522031" y="1770585"/>
                </a:lnTo>
                <a:cubicBezTo>
                  <a:pt x="522031" y="2029850"/>
                  <a:pt x="732206" y="2240025"/>
                  <a:pt x="991471" y="2240025"/>
                </a:cubicBezTo>
                <a:cubicBezTo>
                  <a:pt x="843711" y="2129205"/>
                  <a:pt x="756751" y="1955285"/>
                  <a:pt x="756751" y="1770585"/>
                </a:cubicBezTo>
                <a:lnTo>
                  <a:pt x="759392" y="1748046"/>
                </a:lnTo>
                <a:lnTo>
                  <a:pt x="783502" y="1753057"/>
                </a:lnTo>
                <a:cubicBezTo>
                  <a:pt x="1064057" y="1783487"/>
                  <a:pt x="1354224" y="1678547"/>
                  <a:pt x="1550214" y="1446893"/>
                </a:cubicBezTo>
                <a:cubicBezTo>
                  <a:pt x="1863797" y="1076247"/>
                  <a:pt x="1817539" y="521569"/>
                  <a:pt x="1446893" y="20798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29" name="手繪多邊形 15"/>
          <p:cNvSpPr/>
          <p:nvPr/>
        </p:nvSpPr>
        <p:spPr>
          <a:xfrm rot="21028325">
            <a:off x="6962425" y="3317714"/>
            <a:ext cx="1585400" cy="1889015"/>
          </a:xfrm>
          <a:custGeom>
            <a:avLst/>
            <a:gdLst>
              <a:gd name="connsiteX0" fmla="*/ 1024732 w 1758438"/>
              <a:gd name="connsiteY0" fmla="*/ 12265 h 2095191"/>
              <a:gd name="connsiteX1" fmla="*/ 1746173 w 1758438"/>
              <a:gd name="connsiteY1" fmla="*/ 1024732 h 2095191"/>
              <a:gd name="connsiteX2" fmla="*/ 733707 w 1758438"/>
              <a:gd name="connsiteY2" fmla="*/ 1746174 h 2095191"/>
              <a:gd name="connsiteX3" fmla="*/ 654362 w 1758438"/>
              <a:gd name="connsiteY3" fmla="*/ 1728701 h 2095191"/>
              <a:gd name="connsiteX4" fmla="*/ 660159 w 1758438"/>
              <a:gd name="connsiteY4" fmla="*/ 1761437 h 2095191"/>
              <a:gd name="connsiteX5" fmla="*/ 878983 w 1758438"/>
              <a:gd name="connsiteY5" fmla="*/ 2095191 h 2095191"/>
              <a:gd name="connsiteX6" fmla="*/ 409543 w 1758438"/>
              <a:gd name="connsiteY6" fmla="*/ 1625751 h 2095191"/>
              <a:gd name="connsiteX7" fmla="*/ 409870 w 1758438"/>
              <a:gd name="connsiteY7" fmla="*/ 1622507 h 2095191"/>
              <a:gd name="connsiteX8" fmla="*/ 407684 w 1758438"/>
              <a:gd name="connsiteY8" fmla="*/ 1621404 h 2095191"/>
              <a:gd name="connsiteX9" fmla="*/ 12265 w 1758438"/>
              <a:gd name="connsiteY9" fmla="*/ 733707 h 2095191"/>
              <a:gd name="connsiteX10" fmla="*/ 1024732 w 1758438"/>
              <a:gd name="connsiteY10" fmla="*/ 12265 h 209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58438" h="2095191">
                <a:moveTo>
                  <a:pt x="1024732" y="12265"/>
                </a:moveTo>
                <a:cubicBezTo>
                  <a:pt x="1503537" y="92630"/>
                  <a:pt x="1826538" y="545927"/>
                  <a:pt x="1746173" y="1024732"/>
                </a:cubicBezTo>
                <a:cubicBezTo>
                  <a:pt x="1665809" y="1503538"/>
                  <a:pt x="1212512" y="1826538"/>
                  <a:pt x="733707" y="1746174"/>
                </a:cubicBezTo>
                <a:lnTo>
                  <a:pt x="654362" y="1728701"/>
                </a:lnTo>
                <a:lnTo>
                  <a:pt x="660159" y="1761437"/>
                </a:lnTo>
                <a:cubicBezTo>
                  <a:pt x="691543" y="1893467"/>
                  <a:pt x="768163" y="2012076"/>
                  <a:pt x="878983" y="2095191"/>
                </a:cubicBezTo>
                <a:cubicBezTo>
                  <a:pt x="619718" y="2095191"/>
                  <a:pt x="409543" y="1885016"/>
                  <a:pt x="409543" y="1625751"/>
                </a:cubicBezTo>
                <a:lnTo>
                  <a:pt x="409870" y="1622507"/>
                </a:lnTo>
                <a:lnTo>
                  <a:pt x="407684" y="1621404"/>
                </a:lnTo>
                <a:cubicBezTo>
                  <a:pt x="118611" y="1437566"/>
                  <a:pt x="-48008" y="1092811"/>
                  <a:pt x="12265" y="733707"/>
                </a:cubicBezTo>
                <a:cubicBezTo>
                  <a:pt x="92629" y="254901"/>
                  <a:pt x="545926" y="-68099"/>
                  <a:pt x="1024732" y="1226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3764535" y="2894723"/>
            <a:ext cx="164802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重要专家</a:t>
            </a:r>
            <a:endParaRPr kumimoji="1" lang="en-US" altLang="zh-TW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5344298" y="4124442"/>
            <a:ext cx="12749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发文趋势</a:t>
            </a:r>
            <a:endParaRPr kumimoji="1" lang="en-US" altLang="zh-TW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6179550" y="2414865"/>
            <a:ext cx="12749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主要机构</a:t>
            </a:r>
            <a:endParaRPr kumimoji="1" lang="en-US" altLang="zh-TW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7104306" y="3950980"/>
            <a:ext cx="12749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研究热点</a:t>
            </a:r>
            <a:endParaRPr kumimoji="1" lang="en-US" altLang="zh-TW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2" name="Text Box 15"/>
          <p:cNvSpPr txBox="1">
            <a:spLocks noChangeArrowheads="1"/>
          </p:cNvSpPr>
          <p:nvPr/>
        </p:nvSpPr>
        <p:spPr bwMode="auto">
          <a:xfrm>
            <a:off x="3697082" y="2305830"/>
            <a:ext cx="176154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000" b="1" dirty="0">
                <a:solidFill>
                  <a:schemeClr val="accent1">
                    <a:lumMod val="40000"/>
                    <a:lumOff val="60000"/>
                  </a:schemeClr>
                </a:solidFill>
                <a:cs typeface="+mn-ea"/>
                <a:sym typeface="+mn-lt"/>
              </a:rPr>
              <a:t>作者统计</a:t>
            </a:r>
            <a:endParaRPr kumimoji="1" lang="zh-TW" altLang="zh-TW" sz="2800" b="1" dirty="0">
              <a:solidFill>
                <a:schemeClr val="accent1">
                  <a:lumMod val="40000"/>
                  <a:lumOff val="6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308913" y="3764944"/>
            <a:ext cx="13103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1600" b="1" dirty="0">
                <a:solidFill>
                  <a:schemeClr val="bg2"/>
                </a:solidFill>
                <a:cs typeface="+mn-ea"/>
                <a:sym typeface="+mn-lt"/>
              </a:rPr>
              <a:t>年份统计</a:t>
            </a:r>
            <a:endParaRPr kumimoji="1" lang="en-US" altLang="zh-TW" sz="1600" b="1" dirty="0">
              <a:solidFill>
                <a:schemeClr val="bg2"/>
              </a:solidFill>
              <a:cs typeface="+mn-ea"/>
              <a:sym typeface="+mn-lt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7027513" y="3520689"/>
            <a:ext cx="1439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b="1" dirty="0">
                <a:solidFill>
                  <a:schemeClr val="bg2"/>
                </a:solidFill>
                <a:cs typeface="+mn-ea"/>
                <a:sym typeface="+mn-lt"/>
              </a:rPr>
              <a:t>关键词统计</a:t>
            </a:r>
            <a:endParaRPr kumimoji="1" lang="zh-TW" altLang="zh-TW" sz="2000" b="1" dirty="0">
              <a:solidFill>
                <a:schemeClr val="bg2"/>
              </a:solidFill>
              <a:cs typeface="+mn-ea"/>
              <a:sym typeface="+mn-lt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6124444" y="2045533"/>
            <a:ext cx="13774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b="1" dirty="0">
                <a:solidFill>
                  <a:schemeClr val="accent1">
                    <a:lumMod val="40000"/>
                    <a:lumOff val="60000"/>
                  </a:schemeClr>
                </a:solidFill>
                <a:cs typeface="+mn-ea"/>
                <a:sym typeface="+mn-lt"/>
              </a:rPr>
              <a:t>机构统计</a:t>
            </a:r>
            <a:endParaRPr kumimoji="1" lang="zh-TW" altLang="zh-TW" sz="2000" b="1" dirty="0">
              <a:solidFill>
                <a:schemeClr val="accent1">
                  <a:lumMod val="40000"/>
                  <a:lumOff val="6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1" name="手繪多邊形 13"/>
          <p:cNvSpPr/>
          <p:nvPr/>
        </p:nvSpPr>
        <p:spPr>
          <a:xfrm rot="2413966" flipH="1">
            <a:off x="8104954" y="1889274"/>
            <a:ext cx="1318649" cy="1680019"/>
          </a:xfrm>
          <a:custGeom>
            <a:avLst/>
            <a:gdLst>
              <a:gd name="connsiteX0" fmla="*/ 1446893 w 1758199"/>
              <a:gd name="connsiteY0" fmla="*/ 207986 h 2240025"/>
              <a:gd name="connsiteX1" fmla="*/ 207986 w 1758199"/>
              <a:gd name="connsiteY1" fmla="*/ 311306 h 2240025"/>
              <a:gd name="connsiteX2" fmla="*/ 311306 w 1758199"/>
              <a:gd name="connsiteY2" fmla="*/ 1550214 h 2240025"/>
              <a:gd name="connsiteX3" fmla="*/ 458095 w 1758199"/>
              <a:gd name="connsiteY3" fmla="*/ 1651009 h 2240025"/>
              <a:gd name="connsiteX4" fmla="*/ 530552 w 1758199"/>
              <a:gd name="connsiteY4" fmla="*/ 1686057 h 2240025"/>
              <a:gd name="connsiteX5" fmla="*/ 522031 w 1758199"/>
              <a:gd name="connsiteY5" fmla="*/ 1770585 h 2240025"/>
              <a:gd name="connsiteX6" fmla="*/ 991471 w 1758199"/>
              <a:gd name="connsiteY6" fmla="*/ 2240025 h 2240025"/>
              <a:gd name="connsiteX7" fmla="*/ 756751 w 1758199"/>
              <a:gd name="connsiteY7" fmla="*/ 1770585 h 2240025"/>
              <a:gd name="connsiteX8" fmla="*/ 759392 w 1758199"/>
              <a:gd name="connsiteY8" fmla="*/ 1748046 h 2240025"/>
              <a:gd name="connsiteX9" fmla="*/ 783502 w 1758199"/>
              <a:gd name="connsiteY9" fmla="*/ 1753057 h 2240025"/>
              <a:gd name="connsiteX10" fmla="*/ 1550214 w 1758199"/>
              <a:gd name="connsiteY10" fmla="*/ 1446893 h 2240025"/>
              <a:gd name="connsiteX11" fmla="*/ 1446893 w 1758199"/>
              <a:gd name="connsiteY11" fmla="*/ 207986 h 224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58199" h="2240025">
                <a:moveTo>
                  <a:pt x="1446893" y="207986"/>
                </a:moveTo>
                <a:cubicBezTo>
                  <a:pt x="1076247" y="-105598"/>
                  <a:pt x="521569" y="-59340"/>
                  <a:pt x="207986" y="311306"/>
                </a:cubicBezTo>
                <a:cubicBezTo>
                  <a:pt x="-105598" y="681952"/>
                  <a:pt x="-59340" y="1236630"/>
                  <a:pt x="311306" y="1550214"/>
                </a:cubicBezTo>
                <a:cubicBezTo>
                  <a:pt x="357637" y="1589412"/>
                  <a:pt x="406843" y="1622987"/>
                  <a:pt x="458095" y="1651009"/>
                </a:cubicBezTo>
                <a:lnTo>
                  <a:pt x="530552" y="1686057"/>
                </a:lnTo>
                <a:lnTo>
                  <a:pt x="522031" y="1770585"/>
                </a:lnTo>
                <a:cubicBezTo>
                  <a:pt x="522031" y="2029850"/>
                  <a:pt x="732206" y="2240025"/>
                  <a:pt x="991471" y="2240025"/>
                </a:cubicBezTo>
                <a:cubicBezTo>
                  <a:pt x="843711" y="2129205"/>
                  <a:pt x="756751" y="1955285"/>
                  <a:pt x="756751" y="1770585"/>
                </a:cubicBezTo>
                <a:lnTo>
                  <a:pt x="759392" y="1748046"/>
                </a:lnTo>
                <a:lnTo>
                  <a:pt x="783502" y="1753057"/>
                </a:lnTo>
                <a:cubicBezTo>
                  <a:pt x="1064057" y="1783487"/>
                  <a:pt x="1354224" y="1678547"/>
                  <a:pt x="1550214" y="1446893"/>
                </a:cubicBezTo>
                <a:cubicBezTo>
                  <a:pt x="1863797" y="1076247"/>
                  <a:pt x="1817539" y="521569"/>
                  <a:pt x="1446893" y="207986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52" name="Text Box 9"/>
          <p:cNvSpPr txBox="1">
            <a:spLocks noChangeArrowheads="1"/>
          </p:cNvSpPr>
          <p:nvPr/>
        </p:nvSpPr>
        <p:spPr bwMode="auto">
          <a:xfrm>
            <a:off x="8278768" y="2433557"/>
            <a:ext cx="12749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主要期刊</a:t>
            </a:r>
            <a:endParaRPr kumimoji="1" lang="en-US" altLang="zh-TW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8230247" y="2041525"/>
            <a:ext cx="13103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b="1" dirty="0">
                <a:solidFill>
                  <a:schemeClr val="accent5">
                    <a:lumMod val="40000"/>
                    <a:lumOff val="60000"/>
                  </a:schemeClr>
                </a:solidFill>
                <a:cs typeface="+mn-ea"/>
                <a:sym typeface="+mn-lt"/>
              </a:rPr>
              <a:t>来源统计</a:t>
            </a:r>
            <a:endParaRPr kumimoji="1" lang="en-US" altLang="zh-TW" b="1" dirty="0">
              <a:solidFill>
                <a:schemeClr val="accent5">
                  <a:lumMod val="40000"/>
                  <a:lumOff val="6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10785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文件夹信息统计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-89" t="3692"/>
          <a:stretch/>
        </p:blipFill>
        <p:spPr>
          <a:xfrm>
            <a:off x="1320036" y="1181302"/>
            <a:ext cx="7385436" cy="515972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960" y="1181302"/>
            <a:ext cx="5967742" cy="4283299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037615" y="1275903"/>
            <a:ext cx="2786527" cy="1631216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选择目标文件夹，点击鼠标右键，选择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文件夹信息统计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或点击菜单栏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，选择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文件夹信息统计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</a:p>
        </p:txBody>
      </p:sp>
      <p:sp>
        <p:nvSpPr>
          <p:cNvPr id="22" name="矩形 21"/>
          <p:cNvSpPr/>
          <p:nvPr/>
        </p:nvSpPr>
        <p:spPr>
          <a:xfrm>
            <a:off x="6850077" y="5077540"/>
            <a:ext cx="2946625" cy="1323439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可以选择题录的指定字段进行频次统计，统计结果可以另存为文本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txt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Excel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CSV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）文件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矩形标注 8"/>
          <p:cNvSpPr/>
          <p:nvPr/>
        </p:nvSpPr>
        <p:spPr>
          <a:xfrm>
            <a:off x="9049942" y="509575"/>
            <a:ext cx="1493520" cy="710721"/>
          </a:xfrm>
          <a:prstGeom prst="wedgeRectCallout">
            <a:avLst>
              <a:gd name="adj1" fmla="val -53457"/>
              <a:gd name="adj2" fmla="val 9468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字段可于表头自定义</a:t>
            </a:r>
          </a:p>
        </p:txBody>
      </p:sp>
      <p:sp>
        <p:nvSpPr>
          <p:cNvPr id="24" name="矩形 23"/>
          <p:cNvSpPr/>
          <p:nvPr/>
        </p:nvSpPr>
        <p:spPr>
          <a:xfrm>
            <a:off x="340360" y="268980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</p:spTree>
    <p:extLst>
      <p:ext uri="{BB962C8B-B14F-4D97-AF65-F5344CB8AC3E}">
        <p14:creationId xmlns:p14="http://schemas.microsoft.com/office/powerpoint/2010/main" val="139175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数据分析</a:t>
            </a:r>
          </a:p>
        </p:txBody>
      </p:sp>
      <p:sp>
        <p:nvSpPr>
          <p:cNvPr id="14" name="矩形 13"/>
          <p:cNvSpPr/>
          <p:nvPr/>
        </p:nvSpPr>
        <p:spPr>
          <a:xfrm>
            <a:off x="399387" y="2683438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/>
          <a:srcRect l="-624" t="9649"/>
          <a:stretch/>
        </p:blipFill>
        <p:spPr>
          <a:xfrm>
            <a:off x="1398277" y="1272483"/>
            <a:ext cx="9018378" cy="4883861"/>
          </a:xfrm>
          <a:prstGeom prst="rect">
            <a:avLst/>
          </a:prstGeom>
        </p:spPr>
      </p:pic>
      <p:sp>
        <p:nvSpPr>
          <p:cNvPr id="16" name="矩形标注 8"/>
          <p:cNvSpPr/>
          <p:nvPr/>
        </p:nvSpPr>
        <p:spPr>
          <a:xfrm>
            <a:off x="8664307" y="2960695"/>
            <a:ext cx="1526173" cy="1016318"/>
          </a:xfrm>
          <a:prstGeom prst="wedgeRectCallout">
            <a:avLst>
              <a:gd name="adj1" fmla="val -62778"/>
              <a:gd name="adj2" fmla="val -11478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批量选中题录，点击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数据分析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848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数据分析</a:t>
            </a:r>
          </a:p>
        </p:txBody>
      </p:sp>
      <p:sp>
        <p:nvSpPr>
          <p:cNvPr id="14" name="矩形 13"/>
          <p:cNvSpPr/>
          <p:nvPr/>
        </p:nvSpPr>
        <p:spPr>
          <a:xfrm>
            <a:off x="399387" y="2683438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723" y="1102136"/>
            <a:ext cx="8049621" cy="510014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/>
          <a:srcRect l="1292"/>
          <a:stretch>
            <a:fillRect/>
          </a:stretch>
        </p:blipFill>
        <p:spPr>
          <a:xfrm>
            <a:off x="1490181" y="2585033"/>
            <a:ext cx="5009587" cy="361724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2980" y="640567"/>
            <a:ext cx="5639380" cy="38608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4083" y="2514543"/>
            <a:ext cx="5828277" cy="391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1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576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新增功能：多字段组合重命名附件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9E08E36-5CE7-7736-9E2C-FB5CB4454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12" y="1114440"/>
            <a:ext cx="9691254" cy="83627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通过选择预设的多字段组合样式，点击“开始”按钮，即可按选择的样式批量重命名附件。如果预设的样式未满足需求，还可以使用更多样式进行输出。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BF68D00-DF6C-1F49-2F18-733478C2A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721" y="2167179"/>
            <a:ext cx="4377311" cy="39453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C875685-A8EE-6BE0-1CF4-3204C0FB9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969" y="1991048"/>
            <a:ext cx="3912737" cy="444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935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576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新增功能：翻译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9E08E36-5CE7-7736-9E2C-FB5CB4454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12" y="1114440"/>
            <a:ext cx="9691254" cy="83627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本次更新后，可以在软件内进行词句的翻译，首次使用前，请在主菜单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选项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翻译栏或者右键题录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翻译设置进行翻译引擎和目标语言的选择。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86F8B8C-5460-1BF6-7664-0C0DBD5FF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132" y="1950717"/>
            <a:ext cx="7691409" cy="450668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8E0DDA2-7AF5-FFA7-422B-A8FD6437CF0F}"/>
              </a:ext>
            </a:extLst>
          </p:cNvPr>
          <p:cNvSpPr txBox="1"/>
          <p:nvPr/>
        </p:nvSpPr>
        <p:spPr>
          <a:xfrm>
            <a:off x="441960" y="2258126"/>
            <a:ext cx="3746978" cy="359669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可选择的引擎包括默认引擎、百度翻译引擎和有道翻译引擎。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zh-CN" altLang="en-US" sz="1400" b="1" dirty="0">
              <a:solidFill>
                <a:schemeClr val="accent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默认引擎为</a:t>
            </a:r>
            <a:r>
              <a:rPr lang="en-US" altLang="zh-CN" sz="1400" b="1" dirty="0" err="1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</a:t>
            </a:r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内置的</a:t>
            </a:r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AI</a:t>
            </a:r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翻译，会向注册用户一次性赠送</a:t>
            </a:r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20,000</a:t>
            </a:r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额度的</a:t>
            </a:r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Token</a:t>
            </a:r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，使用完毕后可在软件内进行</a:t>
            </a:r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Token</a:t>
            </a:r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获取及扩容。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zh-CN" altLang="en-US" sz="1400" b="1" dirty="0">
              <a:solidFill>
                <a:schemeClr val="accent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百度翻译和有道翻译的选择使用需填写对应的</a:t>
            </a:r>
            <a:r>
              <a:rPr lang="en-US" altLang="zh-CN" sz="1400" b="1" dirty="0" err="1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AppId</a:t>
            </a:r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Key</a:t>
            </a:r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，获取方式请参见对应翻译平台的说明。</a:t>
            </a:r>
          </a:p>
        </p:txBody>
      </p:sp>
      <p:sp>
        <p:nvSpPr>
          <p:cNvPr id="7" name="对话气泡: 矩形 6">
            <a:extLst>
              <a:ext uri="{FF2B5EF4-FFF2-40B4-BE49-F238E27FC236}">
                <a16:creationId xmlns:a16="http://schemas.microsoft.com/office/drawing/2014/main" id="{85C6CC0F-DBE6-28E5-B0B1-6256268B3009}"/>
              </a:ext>
            </a:extLst>
          </p:cNvPr>
          <p:cNvSpPr/>
          <p:nvPr/>
        </p:nvSpPr>
        <p:spPr>
          <a:xfrm>
            <a:off x="8649788" y="1654083"/>
            <a:ext cx="2856412" cy="1349373"/>
          </a:xfrm>
          <a:prstGeom prst="wedgeRectCallout">
            <a:avLst>
              <a:gd name="adj1" fmla="val -45321"/>
              <a:gd name="adj2" fmla="val 78582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在右侧栏打开时划词翻译会自动进行，请注意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Token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消耗，合理规划使用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~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50924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576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新增功能：翻译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9E08E36-5CE7-7736-9E2C-FB5CB4454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27" y="1051903"/>
            <a:ext cx="9691254" cy="64626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题录信息中标题、摘要、关键词字段的翻译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45B4D95-89F5-3916-D89C-0ABB1510E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21" y="1913274"/>
            <a:ext cx="10459453" cy="3748474"/>
          </a:xfrm>
          <a:prstGeom prst="rect">
            <a:avLst/>
          </a:prstGeom>
        </p:spPr>
      </p:pic>
      <p:sp>
        <p:nvSpPr>
          <p:cNvPr id="7" name="对话气泡: 矩形 6">
            <a:extLst>
              <a:ext uri="{FF2B5EF4-FFF2-40B4-BE49-F238E27FC236}">
                <a16:creationId xmlns:a16="http://schemas.microsoft.com/office/drawing/2014/main" id="{482F916F-9FD5-2204-AFDC-281A1A3DDD5E}"/>
              </a:ext>
            </a:extLst>
          </p:cNvPr>
          <p:cNvSpPr/>
          <p:nvPr/>
        </p:nvSpPr>
        <p:spPr>
          <a:xfrm>
            <a:off x="8291478" y="2236174"/>
            <a:ext cx="2756950" cy="1486553"/>
          </a:xfrm>
          <a:prstGeom prst="wedgeRectCallout">
            <a:avLst>
              <a:gd name="adj1" fmla="val -41882"/>
              <a:gd name="adj2" fmla="val 95445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在前述选项的翻译栏中，可进行字段的勾选，而后在题录右键</a:t>
            </a:r>
            <a:r>
              <a:rPr lang="en-US" altLang="zh-CN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-</a:t>
            </a:r>
            <a:r>
              <a:rPr lang="zh-CN" altLang="en-US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翻译默认字段即可在对应的字段中查看对应的翻译结果</a:t>
            </a:r>
          </a:p>
        </p:txBody>
      </p:sp>
    </p:spTree>
    <p:extLst>
      <p:ext uri="{BB962C8B-B14F-4D97-AF65-F5344CB8AC3E}">
        <p14:creationId xmlns:p14="http://schemas.microsoft.com/office/powerpoint/2010/main" val="1344388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Rectangle 55"/>
          <p:cNvSpPr/>
          <p:nvPr/>
        </p:nvSpPr>
        <p:spPr>
          <a:xfrm>
            <a:off x="3429000" y="2967116"/>
            <a:ext cx="5993130" cy="92333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buClr>
                <a:srgbClr val="FFC000"/>
              </a:buClr>
            </a:pPr>
            <a:r>
              <a:rPr lang="en-US" altLang="zh-CN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NoteExpress</a:t>
            </a: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功能及操作</a:t>
            </a:r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576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新增功能：翻译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9E08E36-5CE7-7736-9E2C-FB5CB4454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27" y="1051903"/>
            <a:ext cx="9691254" cy="64626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阅读器中划词句进行翻译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AA3FBAD-DB9D-2349-B5A9-92086E063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289" y="1681182"/>
            <a:ext cx="7801190" cy="4440203"/>
          </a:xfrm>
          <a:prstGeom prst="rect">
            <a:avLst/>
          </a:prstGeom>
        </p:spPr>
      </p:pic>
      <p:sp>
        <p:nvSpPr>
          <p:cNvPr id="5" name="对话气泡: 矩形 4">
            <a:extLst>
              <a:ext uri="{FF2B5EF4-FFF2-40B4-BE49-F238E27FC236}">
                <a16:creationId xmlns:a16="http://schemas.microsoft.com/office/drawing/2014/main" id="{58A2D5E3-A287-64DA-C27D-82BE696BB87F}"/>
              </a:ext>
            </a:extLst>
          </p:cNvPr>
          <p:cNvSpPr/>
          <p:nvPr/>
        </p:nvSpPr>
        <p:spPr>
          <a:xfrm>
            <a:off x="8907379" y="1361286"/>
            <a:ext cx="2598821" cy="1581292"/>
          </a:xfrm>
          <a:prstGeom prst="wedgeRectCallout">
            <a:avLst>
              <a:gd name="adj1" fmla="val -49404"/>
              <a:gd name="adj2" fmla="val 81196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在阅读器优化的悬浮条中，可以找到翻译按钮，选取任意词句点击翻译，即可在右侧翻译栏查看对应的译文</a:t>
            </a:r>
          </a:p>
        </p:txBody>
      </p:sp>
    </p:spTree>
    <p:extLst>
      <p:ext uri="{BB962C8B-B14F-4D97-AF65-F5344CB8AC3E}">
        <p14:creationId xmlns:p14="http://schemas.microsoft.com/office/powerpoint/2010/main" val="32993277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576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新增功能：阅读器右侧功能区增加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5380545-2E47-46E0-7A96-895842AEF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650" y="980419"/>
            <a:ext cx="7672710" cy="5399077"/>
          </a:xfrm>
          <a:prstGeom prst="rect">
            <a:avLst/>
          </a:prstGeom>
        </p:spPr>
      </p:pic>
      <p:sp>
        <p:nvSpPr>
          <p:cNvPr id="5" name="对话气泡: 矩形 4">
            <a:extLst>
              <a:ext uri="{FF2B5EF4-FFF2-40B4-BE49-F238E27FC236}">
                <a16:creationId xmlns:a16="http://schemas.microsoft.com/office/drawing/2014/main" id="{560B17D6-24A1-463C-8864-101D93E1DE7E}"/>
              </a:ext>
            </a:extLst>
          </p:cNvPr>
          <p:cNvSpPr/>
          <p:nvPr/>
        </p:nvSpPr>
        <p:spPr>
          <a:xfrm>
            <a:off x="8813990" y="1526153"/>
            <a:ext cx="2585071" cy="1278784"/>
          </a:xfrm>
          <a:prstGeom prst="wedgeRectCallout">
            <a:avLst>
              <a:gd name="adj1" fmla="val -82801"/>
              <a:gd name="adj2" fmla="val -39113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在原本的注释列表的基础上，在右侧功能区增加了切图集、题录、引文和翻译模块</a:t>
            </a:r>
          </a:p>
        </p:txBody>
      </p:sp>
    </p:spTree>
    <p:extLst>
      <p:ext uri="{BB962C8B-B14F-4D97-AF65-F5344CB8AC3E}">
        <p14:creationId xmlns:p14="http://schemas.microsoft.com/office/powerpoint/2010/main" val="5936899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写作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4" name="手繪多邊形 29"/>
          <p:cNvSpPr>
            <a:spLocks noChangeAspect="1"/>
          </p:cNvSpPr>
          <p:nvPr/>
        </p:nvSpPr>
        <p:spPr>
          <a:xfrm>
            <a:off x="3792220" y="1739891"/>
            <a:ext cx="4541519" cy="4543200"/>
          </a:xfrm>
          <a:custGeom>
            <a:avLst/>
            <a:gdLst>
              <a:gd name="connsiteX0" fmla="*/ 2884713 w 5769428"/>
              <a:gd name="connsiteY0" fmla="*/ 0 h 5769427"/>
              <a:gd name="connsiteX1" fmla="*/ 3559627 w 5769428"/>
              <a:gd name="connsiteY1" fmla="*/ 674914 h 5769427"/>
              <a:gd name="connsiteX2" fmla="*/ 3020732 w 5769428"/>
              <a:gd name="connsiteY2" fmla="*/ 1336116 h 5769427"/>
              <a:gd name="connsiteX3" fmla="*/ 2950027 w 5769428"/>
              <a:gd name="connsiteY3" fmla="*/ 1343243 h 5769427"/>
              <a:gd name="connsiteX4" fmla="*/ 2950027 w 5769428"/>
              <a:gd name="connsiteY4" fmla="*/ 1679697 h 5769427"/>
              <a:gd name="connsiteX5" fmla="*/ 3008256 w 5769428"/>
              <a:gd name="connsiteY5" fmla="*/ 1682638 h 5769427"/>
              <a:gd name="connsiteX6" fmla="*/ 4087539 w 5769428"/>
              <a:gd name="connsiteY6" fmla="*/ 2768793 h 5769427"/>
              <a:gd name="connsiteX7" fmla="*/ 4089935 w 5769428"/>
              <a:gd name="connsiteY7" fmla="*/ 2819399 h 5769427"/>
              <a:gd name="connsiteX8" fmla="*/ 4426184 w 5769428"/>
              <a:gd name="connsiteY8" fmla="*/ 2819399 h 5769427"/>
              <a:gd name="connsiteX9" fmla="*/ 4433312 w 5769428"/>
              <a:gd name="connsiteY9" fmla="*/ 2748694 h 5769427"/>
              <a:gd name="connsiteX10" fmla="*/ 5094514 w 5769428"/>
              <a:gd name="connsiteY10" fmla="*/ 2209798 h 5769427"/>
              <a:gd name="connsiteX11" fmla="*/ 5769428 w 5769428"/>
              <a:gd name="connsiteY11" fmla="*/ 2884712 h 5769427"/>
              <a:gd name="connsiteX12" fmla="*/ 5094514 w 5769428"/>
              <a:gd name="connsiteY12" fmla="*/ 3559626 h 5769427"/>
              <a:gd name="connsiteX13" fmla="*/ 4433312 w 5769428"/>
              <a:gd name="connsiteY13" fmla="*/ 3020731 h 5769427"/>
              <a:gd name="connsiteX14" fmla="*/ 4426184 w 5769428"/>
              <a:gd name="connsiteY14" fmla="*/ 2950027 h 5769427"/>
              <a:gd name="connsiteX15" fmla="*/ 4089935 w 5769428"/>
              <a:gd name="connsiteY15" fmla="*/ 2950027 h 5769427"/>
              <a:gd name="connsiteX16" fmla="*/ 4087539 w 5769428"/>
              <a:gd name="connsiteY16" fmla="*/ 3000633 h 5769427"/>
              <a:gd name="connsiteX17" fmla="*/ 3008256 w 5769428"/>
              <a:gd name="connsiteY17" fmla="*/ 4086789 h 5769427"/>
              <a:gd name="connsiteX18" fmla="*/ 2950027 w 5769428"/>
              <a:gd name="connsiteY18" fmla="*/ 4089729 h 5769427"/>
              <a:gd name="connsiteX19" fmla="*/ 2950027 w 5769428"/>
              <a:gd name="connsiteY19" fmla="*/ 4426183 h 5769427"/>
              <a:gd name="connsiteX20" fmla="*/ 3020732 w 5769428"/>
              <a:gd name="connsiteY20" fmla="*/ 4433311 h 5769427"/>
              <a:gd name="connsiteX21" fmla="*/ 3559627 w 5769428"/>
              <a:gd name="connsiteY21" fmla="*/ 5094513 h 5769427"/>
              <a:gd name="connsiteX22" fmla="*/ 2884713 w 5769428"/>
              <a:gd name="connsiteY22" fmla="*/ 5769427 h 5769427"/>
              <a:gd name="connsiteX23" fmla="*/ 2209799 w 5769428"/>
              <a:gd name="connsiteY23" fmla="*/ 5094513 h 5769427"/>
              <a:gd name="connsiteX24" fmla="*/ 2748695 w 5769428"/>
              <a:gd name="connsiteY24" fmla="*/ 4433311 h 5769427"/>
              <a:gd name="connsiteX25" fmla="*/ 2819399 w 5769428"/>
              <a:gd name="connsiteY25" fmla="*/ 4426183 h 5769427"/>
              <a:gd name="connsiteX26" fmla="*/ 2819399 w 5769428"/>
              <a:gd name="connsiteY26" fmla="*/ 4089729 h 5769427"/>
              <a:gd name="connsiteX27" fmla="*/ 2761170 w 5769428"/>
              <a:gd name="connsiteY27" fmla="*/ 4086789 h 5769427"/>
              <a:gd name="connsiteX28" fmla="*/ 1681887 w 5769428"/>
              <a:gd name="connsiteY28" fmla="*/ 3000633 h 5769427"/>
              <a:gd name="connsiteX29" fmla="*/ 1679491 w 5769428"/>
              <a:gd name="connsiteY29" fmla="*/ 2950027 h 5769427"/>
              <a:gd name="connsiteX30" fmla="*/ 1343244 w 5769428"/>
              <a:gd name="connsiteY30" fmla="*/ 2950027 h 5769427"/>
              <a:gd name="connsiteX31" fmla="*/ 1336116 w 5769428"/>
              <a:gd name="connsiteY31" fmla="*/ 3020731 h 5769427"/>
              <a:gd name="connsiteX32" fmla="*/ 674914 w 5769428"/>
              <a:gd name="connsiteY32" fmla="*/ 3559626 h 5769427"/>
              <a:gd name="connsiteX33" fmla="*/ 0 w 5769428"/>
              <a:gd name="connsiteY33" fmla="*/ 2884712 h 5769427"/>
              <a:gd name="connsiteX34" fmla="*/ 674914 w 5769428"/>
              <a:gd name="connsiteY34" fmla="*/ 2209798 h 5769427"/>
              <a:gd name="connsiteX35" fmla="*/ 1336116 w 5769428"/>
              <a:gd name="connsiteY35" fmla="*/ 2748694 h 5769427"/>
              <a:gd name="connsiteX36" fmla="*/ 1343244 w 5769428"/>
              <a:gd name="connsiteY36" fmla="*/ 2819399 h 5769427"/>
              <a:gd name="connsiteX37" fmla="*/ 1679491 w 5769428"/>
              <a:gd name="connsiteY37" fmla="*/ 2819399 h 5769427"/>
              <a:gd name="connsiteX38" fmla="*/ 1681887 w 5769428"/>
              <a:gd name="connsiteY38" fmla="*/ 2768793 h 5769427"/>
              <a:gd name="connsiteX39" fmla="*/ 2761170 w 5769428"/>
              <a:gd name="connsiteY39" fmla="*/ 1682638 h 5769427"/>
              <a:gd name="connsiteX40" fmla="*/ 2819399 w 5769428"/>
              <a:gd name="connsiteY40" fmla="*/ 1679697 h 5769427"/>
              <a:gd name="connsiteX41" fmla="*/ 2819399 w 5769428"/>
              <a:gd name="connsiteY41" fmla="*/ 1343243 h 5769427"/>
              <a:gd name="connsiteX42" fmla="*/ 2748695 w 5769428"/>
              <a:gd name="connsiteY42" fmla="*/ 1336116 h 5769427"/>
              <a:gd name="connsiteX43" fmla="*/ 2209799 w 5769428"/>
              <a:gd name="connsiteY43" fmla="*/ 674914 h 5769427"/>
              <a:gd name="connsiteX44" fmla="*/ 2884713 w 5769428"/>
              <a:gd name="connsiteY44" fmla="*/ 0 h 5769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769428" h="5769427">
                <a:moveTo>
                  <a:pt x="2884713" y="0"/>
                </a:moveTo>
                <a:cubicBezTo>
                  <a:pt x="3257458" y="0"/>
                  <a:pt x="3559627" y="302168"/>
                  <a:pt x="3559627" y="674914"/>
                </a:cubicBezTo>
                <a:cubicBezTo>
                  <a:pt x="3559627" y="1001066"/>
                  <a:pt x="3328279" y="1273183"/>
                  <a:pt x="3020732" y="1336116"/>
                </a:cubicBezTo>
                <a:lnTo>
                  <a:pt x="2950027" y="1343243"/>
                </a:lnTo>
                <a:lnTo>
                  <a:pt x="2950027" y="1679697"/>
                </a:lnTo>
                <a:lnTo>
                  <a:pt x="3008256" y="1682638"/>
                </a:lnTo>
                <a:cubicBezTo>
                  <a:pt x="3579475" y="1740648"/>
                  <a:pt x="4033071" y="2196535"/>
                  <a:pt x="4087539" y="2768793"/>
                </a:cubicBezTo>
                <a:lnTo>
                  <a:pt x="4089935" y="2819399"/>
                </a:lnTo>
                <a:lnTo>
                  <a:pt x="4426184" y="2819399"/>
                </a:lnTo>
                <a:lnTo>
                  <a:pt x="4433312" y="2748694"/>
                </a:lnTo>
                <a:cubicBezTo>
                  <a:pt x="4496245" y="2441146"/>
                  <a:pt x="4768362" y="2209798"/>
                  <a:pt x="5094514" y="2209798"/>
                </a:cubicBezTo>
                <a:cubicBezTo>
                  <a:pt x="5467259" y="2209798"/>
                  <a:pt x="5769428" y="2511967"/>
                  <a:pt x="5769428" y="2884712"/>
                </a:cubicBezTo>
                <a:cubicBezTo>
                  <a:pt x="5769428" y="3257457"/>
                  <a:pt x="5467259" y="3559626"/>
                  <a:pt x="5094514" y="3559626"/>
                </a:cubicBezTo>
                <a:cubicBezTo>
                  <a:pt x="4768362" y="3559626"/>
                  <a:pt x="4496245" y="3328278"/>
                  <a:pt x="4433312" y="3020731"/>
                </a:cubicBezTo>
                <a:lnTo>
                  <a:pt x="4426184" y="2950027"/>
                </a:lnTo>
                <a:lnTo>
                  <a:pt x="4089935" y="2950027"/>
                </a:lnTo>
                <a:lnTo>
                  <a:pt x="4087539" y="3000633"/>
                </a:lnTo>
                <a:cubicBezTo>
                  <a:pt x="4033071" y="3572891"/>
                  <a:pt x="3579475" y="4028779"/>
                  <a:pt x="3008256" y="4086789"/>
                </a:cubicBezTo>
                <a:lnTo>
                  <a:pt x="2950027" y="4089729"/>
                </a:lnTo>
                <a:lnTo>
                  <a:pt x="2950027" y="4426183"/>
                </a:lnTo>
                <a:lnTo>
                  <a:pt x="3020732" y="4433311"/>
                </a:lnTo>
                <a:cubicBezTo>
                  <a:pt x="3328279" y="4496244"/>
                  <a:pt x="3559627" y="4768361"/>
                  <a:pt x="3559627" y="5094513"/>
                </a:cubicBezTo>
                <a:cubicBezTo>
                  <a:pt x="3559627" y="5467258"/>
                  <a:pt x="3257458" y="5769427"/>
                  <a:pt x="2884713" y="5769427"/>
                </a:cubicBezTo>
                <a:cubicBezTo>
                  <a:pt x="2511968" y="5769427"/>
                  <a:pt x="2209799" y="5467258"/>
                  <a:pt x="2209799" y="5094513"/>
                </a:cubicBezTo>
                <a:cubicBezTo>
                  <a:pt x="2209799" y="4768361"/>
                  <a:pt x="2441147" y="4496244"/>
                  <a:pt x="2748695" y="4433311"/>
                </a:cubicBezTo>
                <a:lnTo>
                  <a:pt x="2819399" y="4426183"/>
                </a:lnTo>
                <a:lnTo>
                  <a:pt x="2819399" y="4089729"/>
                </a:lnTo>
                <a:lnTo>
                  <a:pt x="2761170" y="4086789"/>
                </a:lnTo>
                <a:cubicBezTo>
                  <a:pt x="2189952" y="4028779"/>
                  <a:pt x="1736356" y="3572891"/>
                  <a:pt x="1681887" y="3000633"/>
                </a:cubicBezTo>
                <a:lnTo>
                  <a:pt x="1679491" y="2950027"/>
                </a:lnTo>
                <a:lnTo>
                  <a:pt x="1343244" y="2950027"/>
                </a:lnTo>
                <a:lnTo>
                  <a:pt x="1336116" y="3020731"/>
                </a:lnTo>
                <a:cubicBezTo>
                  <a:pt x="1273183" y="3328278"/>
                  <a:pt x="1001066" y="3559626"/>
                  <a:pt x="674914" y="3559626"/>
                </a:cubicBezTo>
                <a:cubicBezTo>
                  <a:pt x="302169" y="3559626"/>
                  <a:pt x="0" y="3257457"/>
                  <a:pt x="0" y="2884712"/>
                </a:cubicBezTo>
                <a:cubicBezTo>
                  <a:pt x="0" y="2511967"/>
                  <a:pt x="302169" y="2209798"/>
                  <a:pt x="674914" y="2209798"/>
                </a:cubicBezTo>
                <a:cubicBezTo>
                  <a:pt x="1001066" y="2209798"/>
                  <a:pt x="1273183" y="2441146"/>
                  <a:pt x="1336116" y="2748694"/>
                </a:cubicBezTo>
                <a:lnTo>
                  <a:pt x="1343244" y="2819399"/>
                </a:lnTo>
                <a:lnTo>
                  <a:pt x="1679491" y="2819399"/>
                </a:lnTo>
                <a:lnTo>
                  <a:pt x="1681887" y="2768793"/>
                </a:lnTo>
                <a:cubicBezTo>
                  <a:pt x="1736356" y="2196535"/>
                  <a:pt x="2189952" y="1740648"/>
                  <a:pt x="2761170" y="1682638"/>
                </a:cubicBezTo>
                <a:lnTo>
                  <a:pt x="2819399" y="1679697"/>
                </a:lnTo>
                <a:lnTo>
                  <a:pt x="2819399" y="1343243"/>
                </a:lnTo>
                <a:lnTo>
                  <a:pt x="2748695" y="1336116"/>
                </a:lnTo>
                <a:cubicBezTo>
                  <a:pt x="2441147" y="1273183"/>
                  <a:pt x="2209799" y="1001066"/>
                  <a:pt x="2209799" y="674914"/>
                </a:cubicBezTo>
                <a:cubicBezTo>
                  <a:pt x="2209799" y="302168"/>
                  <a:pt x="2511968" y="0"/>
                  <a:pt x="2884713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1350" dirty="0">
              <a:cs typeface="+mn-ea"/>
              <a:sym typeface="+mn-lt"/>
            </a:endParaRPr>
          </a:p>
        </p:txBody>
      </p:sp>
      <p:sp>
        <p:nvSpPr>
          <p:cNvPr id="75" name="橢圓 21"/>
          <p:cNvSpPr/>
          <p:nvPr/>
        </p:nvSpPr>
        <p:spPr>
          <a:xfrm>
            <a:off x="5728059" y="5415470"/>
            <a:ext cx="670857" cy="670857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76" name="橢圓 24"/>
          <p:cNvSpPr/>
          <p:nvPr/>
        </p:nvSpPr>
        <p:spPr>
          <a:xfrm rot="5400000">
            <a:off x="7470917" y="3683579"/>
            <a:ext cx="670857" cy="670857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dirty="0">
              <a:cs typeface="+mn-ea"/>
              <a:sym typeface="+mn-lt"/>
            </a:endParaRPr>
          </a:p>
        </p:txBody>
      </p:sp>
      <p:sp>
        <p:nvSpPr>
          <p:cNvPr id="77" name="橢圓 28"/>
          <p:cNvSpPr/>
          <p:nvPr/>
        </p:nvSpPr>
        <p:spPr>
          <a:xfrm rot="5400000">
            <a:off x="3997936" y="3683579"/>
            <a:ext cx="670857" cy="670857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78" name="橢圓 30"/>
          <p:cNvSpPr/>
          <p:nvPr/>
        </p:nvSpPr>
        <p:spPr>
          <a:xfrm>
            <a:off x="5411468" y="3356210"/>
            <a:ext cx="1326934" cy="132693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79" name="橢圓 17"/>
          <p:cNvSpPr/>
          <p:nvPr/>
        </p:nvSpPr>
        <p:spPr>
          <a:xfrm>
            <a:off x="5733424" y="1933663"/>
            <a:ext cx="670857" cy="670857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dirty="0">
              <a:cs typeface="+mn-ea"/>
              <a:sym typeface="+mn-lt"/>
            </a:endParaRPr>
          </a:p>
        </p:txBody>
      </p:sp>
      <p:sp>
        <p:nvSpPr>
          <p:cNvPr id="80" name="文字方塊 1"/>
          <p:cNvSpPr txBox="1"/>
          <p:nvPr/>
        </p:nvSpPr>
        <p:spPr>
          <a:xfrm>
            <a:off x="5808833" y="2055575"/>
            <a:ext cx="5229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00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TW" altLang="en-US" sz="2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1" name="文字方塊 12"/>
          <p:cNvSpPr txBox="1"/>
          <p:nvPr/>
        </p:nvSpPr>
        <p:spPr>
          <a:xfrm>
            <a:off x="5802026" y="5541042"/>
            <a:ext cx="5229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00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TW" altLang="en-US" sz="2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3" name="文字方塊 15"/>
          <p:cNvSpPr txBox="1"/>
          <p:nvPr/>
        </p:nvSpPr>
        <p:spPr>
          <a:xfrm>
            <a:off x="7541119" y="3811258"/>
            <a:ext cx="5229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00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TW" altLang="en-US" sz="2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4" name="文字方塊 16"/>
          <p:cNvSpPr txBox="1"/>
          <p:nvPr/>
        </p:nvSpPr>
        <p:spPr>
          <a:xfrm>
            <a:off x="4066737" y="3822798"/>
            <a:ext cx="5229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00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TW" altLang="en-US" sz="2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7099333" y="2909702"/>
            <a:ext cx="2468811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插入引文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7117595" y="4884877"/>
            <a:ext cx="2130879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插入笔记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3316310" y="4905036"/>
            <a:ext cx="2411749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删除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/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编辑引文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3597617" y="2960675"/>
            <a:ext cx="2795563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修改格式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89" name="文字方塊 23"/>
          <p:cNvSpPr txBox="1"/>
          <p:nvPr/>
        </p:nvSpPr>
        <p:spPr>
          <a:xfrm>
            <a:off x="5532451" y="3715076"/>
            <a:ext cx="1113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Paper</a:t>
            </a:r>
            <a:endParaRPr lang="zh-TW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23322" y="1194930"/>
            <a:ext cx="514858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微软雅黑,方正新报宋简体,宋体"/>
              </a:rPr>
              <a:t>支持</a:t>
            </a:r>
            <a:r>
              <a:rPr lang="en-US" altLang="zh-CN" sz="2400" b="1" dirty="0">
                <a:solidFill>
                  <a:srgbClr val="002060"/>
                </a:solidFill>
                <a:latin typeface="微软雅黑,方正新报宋简体,宋体"/>
              </a:rPr>
              <a:t>Word</a:t>
            </a:r>
            <a:r>
              <a:rPr lang="zh-CN" altLang="en-US" sz="2400" b="1" dirty="0">
                <a:solidFill>
                  <a:srgbClr val="002060"/>
                </a:solidFill>
                <a:latin typeface="微软雅黑,方正新报宋简体,宋体"/>
              </a:rPr>
              <a:t>、</a:t>
            </a:r>
            <a:r>
              <a:rPr lang="en-US" altLang="zh-CN" sz="2400" b="1" dirty="0">
                <a:solidFill>
                  <a:srgbClr val="002060"/>
                </a:solidFill>
                <a:latin typeface="微软雅黑,方正新报宋简体,宋体"/>
              </a:rPr>
              <a:t>WPS</a:t>
            </a:r>
            <a:r>
              <a:rPr lang="zh-CN" altLang="en-US" sz="2400" b="1" dirty="0">
                <a:solidFill>
                  <a:srgbClr val="002060"/>
                </a:solidFill>
                <a:latin typeface="微软雅黑,方正新报宋简体,宋体"/>
              </a:rPr>
              <a:t>两大主流写作软件</a:t>
            </a:r>
            <a:endParaRPr lang="zh-CN" altLang="en-US" sz="2400" dirty="0">
              <a:solidFill>
                <a:srgbClr val="002060"/>
              </a:solidFill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AA3FBF-DAEB-893F-64FE-3C09A0A23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077" y="1017267"/>
            <a:ext cx="7125882" cy="5379720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插入引文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笔记 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&amp; 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删除引文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47327" t="7744"/>
          <a:stretch>
            <a:fillRect/>
          </a:stretch>
        </p:blipFill>
        <p:spPr>
          <a:xfrm>
            <a:off x="8939459" y="1071714"/>
            <a:ext cx="2834640" cy="4138831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340360" y="268980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30" name="矩形 29"/>
          <p:cNvSpPr/>
          <p:nvPr/>
        </p:nvSpPr>
        <p:spPr>
          <a:xfrm>
            <a:off x="1239519" y="2279322"/>
            <a:ext cx="2786527" cy="3785652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步骤：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光标停留在需要插入引文之处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</a:p>
          <a:p>
            <a:pPr eaLnBrk="1" hangingPunct="1"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回到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，选中要引用的题录，点击工具栏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引用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或回到文档，点击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插入引文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</a:p>
          <a:p>
            <a:pPr eaLnBrk="1" hangingPunct="1"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3.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自动生成参考文献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4.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如要删除某引文，删除引用标号（如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[6]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）即可，其他引文自动重新排序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8731177" y="5316373"/>
            <a:ext cx="2952823" cy="1015663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按住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ctrl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，鼠标选择任意多条题录；按住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shift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，鼠标选择连续多条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7B616DA2-1D19-FDF9-EC0C-8735B27D9E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5" r="9873"/>
          <a:stretch/>
        </p:blipFill>
        <p:spPr>
          <a:xfrm>
            <a:off x="5940534" y="1444983"/>
            <a:ext cx="5853824" cy="4030800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修改参考文献格式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40360" y="268980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cxnSp>
        <p:nvCxnSpPr>
          <p:cNvPr id="16" name="直接连接符 15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247847EB-24A3-AFD8-41F5-9E800ED52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275" y="1162096"/>
            <a:ext cx="4661206" cy="490956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4206240" y="3474025"/>
            <a:ext cx="2786527" cy="1938992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如要修改参考文献格式，点击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格式化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样式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选择其他样式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，选择目标样式，即可一键替换。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自带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5000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余种样式。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编辑引文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40360" y="268980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15" name="矩形 14"/>
          <p:cNvSpPr/>
          <p:nvPr/>
        </p:nvSpPr>
        <p:spPr>
          <a:xfrm>
            <a:off x="8714887" y="2689803"/>
            <a:ext cx="2786527" cy="2862322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编辑引文：光标停在文中的引用标号处，点击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编辑引文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，再点击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编辑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，调出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的编辑题录页面，修改题录信息并保存，再回到文档操作框，点击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更新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确定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，引文信息即更新。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E04D6BD3-5AFA-D5F4-9550-DADA59DFB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7" y="1064395"/>
            <a:ext cx="7038493" cy="5186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将参考文献作为题录，批量导回到NE中</a:t>
            </a:r>
          </a:p>
        </p:txBody>
      </p:sp>
      <p:sp>
        <p:nvSpPr>
          <p:cNvPr id="27" name="矩形 26"/>
          <p:cNvSpPr/>
          <p:nvPr/>
        </p:nvSpPr>
        <p:spPr>
          <a:xfrm>
            <a:off x="340360" y="268980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14" name="矩形 13"/>
          <p:cNvSpPr/>
          <p:nvPr/>
        </p:nvSpPr>
        <p:spPr>
          <a:xfrm>
            <a:off x="7019673" y="2353282"/>
            <a:ext cx="3694047" cy="1015663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Word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插件工具栏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设置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]-[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导出文档中的所有题录到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数据库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]-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选择倒回的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57FB7D8-A244-8934-91C1-A612F74B4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311" y="1071880"/>
            <a:ext cx="4667561" cy="5123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71880" y="1285240"/>
            <a:ext cx="8046085" cy="4750435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移动参考文献</a:t>
            </a:r>
          </a:p>
        </p:txBody>
      </p:sp>
      <p:sp>
        <p:nvSpPr>
          <p:cNvPr id="27" name="矩形 26"/>
          <p:cNvSpPr/>
          <p:nvPr/>
        </p:nvSpPr>
        <p:spPr>
          <a:xfrm>
            <a:off x="340360" y="268980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14" name="矩形 13"/>
          <p:cNvSpPr/>
          <p:nvPr/>
        </p:nvSpPr>
        <p:spPr>
          <a:xfrm>
            <a:off x="7691120" y="886460"/>
            <a:ext cx="3931285" cy="398780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Word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插件工具栏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移动参考文献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</a:p>
        </p:txBody>
      </p:sp>
      <p:sp>
        <p:nvSpPr>
          <p:cNvPr id="5" name="矩形 4"/>
          <p:cNvSpPr/>
          <p:nvPr/>
        </p:nvSpPr>
        <p:spPr>
          <a:xfrm>
            <a:off x="5557520" y="1308735"/>
            <a:ext cx="314960" cy="506730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576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分章节插入参考文献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B5DEB43-669F-9723-2259-B9447C966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456" y="907162"/>
            <a:ext cx="7501543" cy="5554776"/>
          </a:xfrm>
          <a:prstGeom prst="rect">
            <a:avLst/>
          </a:prstGeom>
        </p:spPr>
      </p:pic>
      <p:sp>
        <p:nvSpPr>
          <p:cNvPr id="6" name="对话气泡: 圆角矩形 5">
            <a:extLst>
              <a:ext uri="{FF2B5EF4-FFF2-40B4-BE49-F238E27FC236}">
                <a16:creationId xmlns:a16="http://schemas.microsoft.com/office/drawing/2014/main" id="{8FFFFC61-0530-BC52-60AA-061089787944}"/>
              </a:ext>
            </a:extLst>
          </p:cNvPr>
          <p:cNvSpPr/>
          <p:nvPr/>
        </p:nvSpPr>
        <p:spPr>
          <a:xfrm>
            <a:off x="731992" y="2147777"/>
            <a:ext cx="2932696" cy="2488016"/>
          </a:xfrm>
          <a:prstGeom prst="wedgeRoundRectCallout">
            <a:avLst>
              <a:gd name="adj1" fmla="val 73274"/>
              <a:gd name="adj2" fmla="val 34302"/>
              <a:gd name="adj3" fmla="val 16667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分章节功能目前仅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Word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极速版插件支持，在需要分章节处点击“插入分章符”，然后在不同章节插入引文，即可生成独立的参考文献列表。</a:t>
            </a:r>
          </a:p>
        </p:txBody>
      </p:sp>
    </p:spTree>
    <p:extLst>
      <p:ext uri="{BB962C8B-B14F-4D97-AF65-F5344CB8AC3E}">
        <p14:creationId xmlns:p14="http://schemas.microsoft.com/office/powerpoint/2010/main" val="9208597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576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合并重复引文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67914D1-E97E-4465-9AC1-428ABDEE8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35" y="1113761"/>
            <a:ext cx="7720573" cy="5348177"/>
          </a:xfrm>
          <a:prstGeom prst="rect">
            <a:avLst/>
          </a:prstGeom>
        </p:spPr>
      </p:pic>
      <p:sp>
        <p:nvSpPr>
          <p:cNvPr id="6" name="对话气泡: 圆角矩形 5">
            <a:extLst>
              <a:ext uri="{FF2B5EF4-FFF2-40B4-BE49-F238E27FC236}">
                <a16:creationId xmlns:a16="http://schemas.microsoft.com/office/drawing/2014/main" id="{8FFFFC61-0530-BC52-60AA-061089787944}"/>
              </a:ext>
            </a:extLst>
          </p:cNvPr>
          <p:cNvSpPr/>
          <p:nvPr/>
        </p:nvSpPr>
        <p:spPr>
          <a:xfrm>
            <a:off x="8823793" y="1666861"/>
            <a:ext cx="2790929" cy="3033821"/>
          </a:xfrm>
          <a:prstGeom prst="wedgeRoundRectCallout">
            <a:avLst>
              <a:gd name="adj1" fmla="val -134480"/>
              <a:gd name="adj2" fmla="val -46072"/>
              <a:gd name="adj3" fmla="val 16667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点击“重复引文”按钮，系统会根据引文中的信息，列出当前所有的重复引文。勾选需要合并的引文，然后点击确定即可完成合并。</a:t>
            </a:r>
          </a:p>
        </p:txBody>
      </p:sp>
    </p:spTree>
    <p:extLst>
      <p:ext uri="{BB962C8B-B14F-4D97-AF65-F5344CB8AC3E}">
        <p14:creationId xmlns:p14="http://schemas.microsoft.com/office/powerpoint/2010/main" val="1288125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9411285F-5F0C-3D4F-7D39-A63DF41763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" r="1068"/>
          <a:stretch/>
        </p:blipFill>
        <p:spPr>
          <a:xfrm>
            <a:off x="674526" y="1700107"/>
            <a:ext cx="3193047" cy="346823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5D0B832-A578-331D-E2BA-67A1B4368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242" y="1400113"/>
            <a:ext cx="3871758" cy="385437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6FDC558-415E-EB94-0901-3AB171B54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577" y="1667570"/>
            <a:ext cx="3694660" cy="331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523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72F0F85-0EA7-9974-C050-53BA4B91F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3627" r="826"/>
          <a:stretch/>
        </p:blipFill>
        <p:spPr>
          <a:xfrm>
            <a:off x="1500347" y="1200848"/>
            <a:ext cx="4308025" cy="4902616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清除域代码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40360" y="268980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52922" b="2229"/>
          <a:stretch/>
        </p:blipFill>
        <p:spPr>
          <a:xfrm>
            <a:off x="6175419" y="1064395"/>
            <a:ext cx="4968715" cy="51561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9503793" y="4145018"/>
            <a:ext cx="2180207" cy="1631216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点击工具栏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去除格式化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，选择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清除域代码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并确认，即可生成纯文本格式文档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671551" y="4901180"/>
            <a:ext cx="1225167" cy="707886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不可逆，注意备份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Rectangle 55"/>
          <p:cNvSpPr/>
          <p:nvPr/>
        </p:nvSpPr>
        <p:spPr>
          <a:xfrm>
            <a:off x="3429000" y="2967116"/>
            <a:ext cx="5993130" cy="92333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buClr>
                <a:srgbClr val="FFC000"/>
              </a:buClr>
            </a:pPr>
            <a:r>
              <a:rPr lang="en-US" altLang="zh-CN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NoteExpress</a:t>
            </a: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功能及操作</a:t>
            </a:r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71535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922" y="1196876"/>
            <a:ext cx="6829425" cy="516255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6E11624-2B97-B1A0-D41B-757CDF6D0746}"/>
              </a:ext>
            </a:extLst>
          </p:cNvPr>
          <p:cNvSpPr txBox="1"/>
          <p:nvPr/>
        </p:nvSpPr>
        <p:spPr>
          <a:xfrm>
            <a:off x="441959" y="357129"/>
            <a:ext cx="1973617" cy="6657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文献收集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0960171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605155" y="512865"/>
            <a:ext cx="102873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2800" b="1" spc="300" dirty="0">
                <a:solidFill>
                  <a:srgbClr val="00206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方正公文小标宋" panose="02000500000000000000" charset="-122"/>
              </a:rPr>
              <a:t>文献整理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730" y="983750"/>
            <a:ext cx="6286500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43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写作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4" name="手繪多邊形 29"/>
          <p:cNvSpPr>
            <a:spLocks noChangeAspect="1"/>
          </p:cNvSpPr>
          <p:nvPr/>
        </p:nvSpPr>
        <p:spPr>
          <a:xfrm>
            <a:off x="3792220" y="1739891"/>
            <a:ext cx="4541519" cy="4543200"/>
          </a:xfrm>
          <a:custGeom>
            <a:avLst/>
            <a:gdLst>
              <a:gd name="connsiteX0" fmla="*/ 2884713 w 5769428"/>
              <a:gd name="connsiteY0" fmla="*/ 0 h 5769427"/>
              <a:gd name="connsiteX1" fmla="*/ 3559627 w 5769428"/>
              <a:gd name="connsiteY1" fmla="*/ 674914 h 5769427"/>
              <a:gd name="connsiteX2" fmla="*/ 3020732 w 5769428"/>
              <a:gd name="connsiteY2" fmla="*/ 1336116 h 5769427"/>
              <a:gd name="connsiteX3" fmla="*/ 2950027 w 5769428"/>
              <a:gd name="connsiteY3" fmla="*/ 1343243 h 5769427"/>
              <a:gd name="connsiteX4" fmla="*/ 2950027 w 5769428"/>
              <a:gd name="connsiteY4" fmla="*/ 1679697 h 5769427"/>
              <a:gd name="connsiteX5" fmla="*/ 3008256 w 5769428"/>
              <a:gd name="connsiteY5" fmla="*/ 1682638 h 5769427"/>
              <a:gd name="connsiteX6" fmla="*/ 4087539 w 5769428"/>
              <a:gd name="connsiteY6" fmla="*/ 2768793 h 5769427"/>
              <a:gd name="connsiteX7" fmla="*/ 4089935 w 5769428"/>
              <a:gd name="connsiteY7" fmla="*/ 2819399 h 5769427"/>
              <a:gd name="connsiteX8" fmla="*/ 4426184 w 5769428"/>
              <a:gd name="connsiteY8" fmla="*/ 2819399 h 5769427"/>
              <a:gd name="connsiteX9" fmla="*/ 4433312 w 5769428"/>
              <a:gd name="connsiteY9" fmla="*/ 2748694 h 5769427"/>
              <a:gd name="connsiteX10" fmla="*/ 5094514 w 5769428"/>
              <a:gd name="connsiteY10" fmla="*/ 2209798 h 5769427"/>
              <a:gd name="connsiteX11" fmla="*/ 5769428 w 5769428"/>
              <a:gd name="connsiteY11" fmla="*/ 2884712 h 5769427"/>
              <a:gd name="connsiteX12" fmla="*/ 5094514 w 5769428"/>
              <a:gd name="connsiteY12" fmla="*/ 3559626 h 5769427"/>
              <a:gd name="connsiteX13" fmla="*/ 4433312 w 5769428"/>
              <a:gd name="connsiteY13" fmla="*/ 3020731 h 5769427"/>
              <a:gd name="connsiteX14" fmla="*/ 4426184 w 5769428"/>
              <a:gd name="connsiteY14" fmla="*/ 2950027 h 5769427"/>
              <a:gd name="connsiteX15" fmla="*/ 4089935 w 5769428"/>
              <a:gd name="connsiteY15" fmla="*/ 2950027 h 5769427"/>
              <a:gd name="connsiteX16" fmla="*/ 4087539 w 5769428"/>
              <a:gd name="connsiteY16" fmla="*/ 3000633 h 5769427"/>
              <a:gd name="connsiteX17" fmla="*/ 3008256 w 5769428"/>
              <a:gd name="connsiteY17" fmla="*/ 4086789 h 5769427"/>
              <a:gd name="connsiteX18" fmla="*/ 2950027 w 5769428"/>
              <a:gd name="connsiteY18" fmla="*/ 4089729 h 5769427"/>
              <a:gd name="connsiteX19" fmla="*/ 2950027 w 5769428"/>
              <a:gd name="connsiteY19" fmla="*/ 4426183 h 5769427"/>
              <a:gd name="connsiteX20" fmla="*/ 3020732 w 5769428"/>
              <a:gd name="connsiteY20" fmla="*/ 4433311 h 5769427"/>
              <a:gd name="connsiteX21" fmla="*/ 3559627 w 5769428"/>
              <a:gd name="connsiteY21" fmla="*/ 5094513 h 5769427"/>
              <a:gd name="connsiteX22" fmla="*/ 2884713 w 5769428"/>
              <a:gd name="connsiteY22" fmla="*/ 5769427 h 5769427"/>
              <a:gd name="connsiteX23" fmla="*/ 2209799 w 5769428"/>
              <a:gd name="connsiteY23" fmla="*/ 5094513 h 5769427"/>
              <a:gd name="connsiteX24" fmla="*/ 2748695 w 5769428"/>
              <a:gd name="connsiteY24" fmla="*/ 4433311 h 5769427"/>
              <a:gd name="connsiteX25" fmla="*/ 2819399 w 5769428"/>
              <a:gd name="connsiteY25" fmla="*/ 4426183 h 5769427"/>
              <a:gd name="connsiteX26" fmla="*/ 2819399 w 5769428"/>
              <a:gd name="connsiteY26" fmla="*/ 4089729 h 5769427"/>
              <a:gd name="connsiteX27" fmla="*/ 2761170 w 5769428"/>
              <a:gd name="connsiteY27" fmla="*/ 4086789 h 5769427"/>
              <a:gd name="connsiteX28" fmla="*/ 1681887 w 5769428"/>
              <a:gd name="connsiteY28" fmla="*/ 3000633 h 5769427"/>
              <a:gd name="connsiteX29" fmla="*/ 1679491 w 5769428"/>
              <a:gd name="connsiteY29" fmla="*/ 2950027 h 5769427"/>
              <a:gd name="connsiteX30" fmla="*/ 1343244 w 5769428"/>
              <a:gd name="connsiteY30" fmla="*/ 2950027 h 5769427"/>
              <a:gd name="connsiteX31" fmla="*/ 1336116 w 5769428"/>
              <a:gd name="connsiteY31" fmla="*/ 3020731 h 5769427"/>
              <a:gd name="connsiteX32" fmla="*/ 674914 w 5769428"/>
              <a:gd name="connsiteY32" fmla="*/ 3559626 h 5769427"/>
              <a:gd name="connsiteX33" fmla="*/ 0 w 5769428"/>
              <a:gd name="connsiteY33" fmla="*/ 2884712 h 5769427"/>
              <a:gd name="connsiteX34" fmla="*/ 674914 w 5769428"/>
              <a:gd name="connsiteY34" fmla="*/ 2209798 h 5769427"/>
              <a:gd name="connsiteX35" fmla="*/ 1336116 w 5769428"/>
              <a:gd name="connsiteY35" fmla="*/ 2748694 h 5769427"/>
              <a:gd name="connsiteX36" fmla="*/ 1343244 w 5769428"/>
              <a:gd name="connsiteY36" fmla="*/ 2819399 h 5769427"/>
              <a:gd name="connsiteX37" fmla="*/ 1679491 w 5769428"/>
              <a:gd name="connsiteY37" fmla="*/ 2819399 h 5769427"/>
              <a:gd name="connsiteX38" fmla="*/ 1681887 w 5769428"/>
              <a:gd name="connsiteY38" fmla="*/ 2768793 h 5769427"/>
              <a:gd name="connsiteX39" fmla="*/ 2761170 w 5769428"/>
              <a:gd name="connsiteY39" fmla="*/ 1682638 h 5769427"/>
              <a:gd name="connsiteX40" fmla="*/ 2819399 w 5769428"/>
              <a:gd name="connsiteY40" fmla="*/ 1679697 h 5769427"/>
              <a:gd name="connsiteX41" fmla="*/ 2819399 w 5769428"/>
              <a:gd name="connsiteY41" fmla="*/ 1343243 h 5769427"/>
              <a:gd name="connsiteX42" fmla="*/ 2748695 w 5769428"/>
              <a:gd name="connsiteY42" fmla="*/ 1336116 h 5769427"/>
              <a:gd name="connsiteX43" fmla="*/ 2209799 w 5769428"/>
              <a:gd name="connsiteY43" fmla="*/ 674914 h 5769427"/>
              <a:gd name="connsiteX44" fmla="*/ 2884713 w 5769428"/>
              <a:gd name="connsiteY44" fmla="*/ 0 h 5769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769428" h="5769427">
                <a:moveTo>
                  <a:pt x="2884713" y="0"/>
                </a:moveTo>
                <a:cubicBezTo>
                  <a:pt x="3257458" y="0"/>
                  <a:pt x="3559627" y="302168"/>
                  <a:pt x="3559627" y="674914"/>
                </a:cubicBezTo>
                <a:cubicBezTo>
                  <a:pt x="3559627" y="1001066"/>
                  <a:pt x="3328279" y="1273183"/>
                  <a:pt x="3020732" y="1336116"/>
                </a:cubicBezTo>
                <a:lnTo>
                  <a:pt x="2950027" y="1343243"/>
                </a:lnTo>
                <a:lnTo>
                  <a:pt x="2950027" y="1679697"/>
                </a:lnTo>
                <a:lnTo>
                  <a:pt x="3008256" y="1682638"/>
                </a:lnTo>
                <a:cubicBezTo>
                  <a:pt x="3579475" y="1740648"/>
                  <a:pt x="4033071" y="2196535"/>
                  <a:pt x="4087539" y="2768793"/>
                </a:cubicBezTo>
                <a:lnTo>
                  <a:pt x="4089935" y="2819399"/>
                </a:lnTo>
                <a:lnTo>
                  <a:pt x="4426184" y="2819399"/>
                </a:lnTo>
                <a:lnTo>
                  <a:pt x="4433312" y="2748694"/>
                </a:lnTo>
                <a:cubicBezTo>
                  <a:pt x="4496245" y="2441146"/>
                  <a:pt x="4768362" y="2209798"/>
                  <a:pt x="5094514" y="2209798"/>
                </a:cubicBezTo>
                <a:cubicBezTo>
                  <a:pt x="5467259" y="2209798"/>
                  <a:pt x="5769428" y="2511967"/>
                  <a:pt x="5769428" y="2884712"/>
                </a:cubicBezTo>
                <a:cubicBezTo>
                  <a:pt x="5769428" y="3257457"/>
                  <a:pt x="5467259" y="3559626"/>
                  <a:pt x="5094514" y="3559626"/>
                </a:cubicBezTo>
                <a:cubicBezTo>
                  <a:pt x="4768362" y="3559626"/>
                  <a:pt x="4496245" y="3328278"/>
                  <a:pt x="4433312" y="3020731"/>
                </a:cubicBezTo>
                <a:lnTo>
                  <a:pt x="4426184" y="2950027"/>
                </a:lnTo>
                <a:lnTo>
                  <a:pt x="4089935" y="2950027"/>
                </a:lnTo>
                <a:lnTo>
                  <a:pt x="4087539" y="3000633"/>
                </a:lnTo>
                <a:cubicBezTo>
                  <a:pt x="4033071" y="3572891"/>
                  <a:pt x="3579475" y="4028779"/>
                  <a:pt x="3008256" y="4086789"/>
                </a:cubicBezTo>
                <a:lnTo>
                  <a:pt x="2950027" y="4089729"/>
                </a:lnTo>
                <a:lnTo>
                  <a:pt x="2950027" y="4426183"/>
                </a:lnTo>
                <a:lnTo>
                  <a:pt x="3020732" y="4433311"/>
                </a:lnTo>
                <a:cubicBezTo>
                  <a:pt x="3328279" y="4496244"/>
                  <a:pt x="3559627" y="4768361"/>
                  <a:pt x="3559627" y="5094513"/>
                </a:cubicBezTo>
                <a:cubicBezTo>
                  <a:pt x="3559627" y="5467258"/>
                  <a:pt x="3257458" y="5769427"/>
                  <a:pt x="2884713" y="5769427"/>
                </a:cubicBezTo>
                <a:cubicBezTo>
                  <a:pt x="2511968" y="5769427"/>
                  <a:pt x="2209799" y="5467258"/>
                  <a:pt x="2209799" y="5094513"/>
                </a:cubicBezTo>
                <a:cubicBezTo>
                  <a:pt x="2209799" y="4768361"/>
                  <a:pt x="2441147" y="4496244"/>
                  <a:pt x="2748695" y="4433311"/>
                </a:cubicBezTo>
                <a:lnTo>
                  <a:pt x="2819399" y="4426183"/>
                </a:lnTo>
                <a:lnTo>
                  <a:pt x="2819399" y="4089729"/>
                </a:lnTo>
                <a:lnTo>
                  <a:pt x="2761170" y="4086789"/>
                </a:lnTo>
                <a:cubicBezTo>
                  <a:pt x="2189952" y="4028779"/>
                  <a:pt x="1736356" y="3572891"/>
                  <a:pt x="1681887" y="3000633"/>
                </a:cubicBezTo>
                <a:lnTo>
                  <a:pt x="1679491" y="2950027"/>
                </a:lnTo>
                <a:lnTo>
                  <a:pt x="1343244" y="2950027"/>
                </a:lnTo>
                <a:lnTo>
                  <a:pt x="1336116" y="3020731"/>
                </a:lnTo>
                <a:cubicBezTo>
                  <a:pt x="1273183" y="3328278"/>
                  <a:pt x="1001066" y="3559626"/>
                  <a:pt x="674914" y="3559626"/>
                </a:cubicBezTo>
                <a:cubicBezTo>
                  <a:pt x="302169" y="3559626"/>
                  <a:pt x="0" y="3257457"/>
                  <a:pt x="0" y="2884712"/>
                </a:cubicBezTo>
                <a:cubicBezTo>
                  <a:pt x="0" y="2511967"/>
                  <a:pt x="302169" y="2209798"/>
                  <a:pt x="674914" y="2209798"/>
                </a:cubicBezTo>
                <a:cubicBezTo>
                  <a:pt x="1001066" y="2209798"/>
                  <a:pt x="1273183" y="2441146"/>
                  <a:pt x="1336116" y="2748694"/>
                </a:cubicBezTo>
                <a:lnTo>
                  <a:pt x="1343244" y="2819399"/>
                </a:lnTo>
                <a:lnTo>
                  <a:pt x="1679491" y="2819399"/>
                </a:lnTo>
                <a:lnTo>
                  <a:pt x="1681887" y="2768793"/>
                </a:lnTo>
                <a:cubicBezTo>
                  <a:pt x="1736356" y="2196535"/>
                  <a:pt x="2189952" y="1740648"/>
                  <a:pt x="2761170" y="1682638"/>
                </a:cubicBezTo>
                <a:lnTo>
                  <a:pt x="2819399" y="1679697"/>
                </a:lnTo>
                <a:lnTo>
                  <a:pt x="2819399" y="1343243"/>
                </a:lnTo>
                <a:lnTo>
                  <a:pt x="2748695" y="1336116"/>
                </a:lnTo>
                <a:cubicBezTo>
                  <a:pt x="2441147" y="1273183"/>
                  <a:pt x="2209799" y="1001066"/>
                  <a:pt x="2209799" y="674914"/>
                </a:cubicBezTo>
                <a:cubicBezTo>
                  <a:pt x="2209799" y="302168"/>
                  <a:pt x="2511968" y="0"/>
                  <a:pt x="2884713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1350" dirty="0">
              <a:cs typeface="+mn-ea"/>
              <a:sym typeface="+mn-lt"/>
            </a:endParaRPr>
          </a:p>
        </p:txBody>
      </p:sp>
      <p:sp>
        <p:nvSpPr>
          <p:cNvPr id="75" name="橢圓 21"/>
          <p:cNvSpPr/>
          <p:nvPr/>
        </p:nvSpPr>
        <p:spPr>
          <a:xfrm>
            <a:off x="5728059" y="5415470"/>
            <a:ext cx="670857" cy="670857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76" name="橢圓 24"/>
          <p:cNvSpPr/>
          <p:nvPr/>
        </p:nvSpPr>
        <p:spPr>
          <a:xfrm rot="5400000">
            <a:off x="7470917" y="3683579"/>
            <a:ext cx="670857" cy="670857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dirty="0">
              <a:cs typeface="+mn-ea"/>
              <a:sym typeface="+mn-lt"/>
            </a:endParaRPr>
          </a:p>
        </p:txBody>
      </p:sp>
      <p:sp>
        <p:nvSpPr>
          <p:cNvPr id="77" name="橢圓 28"/>
          <p:cNvSpPr/>
          <p:nvPr/>
        </p:nvSpPr>
        <p:spPr>
          <a:xfrm rot="5400000">
            <a:off x="3997936" y="3683579"/>
            <a:ext cx="670857" cy="670857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78" name="橢圓 30"/>
          <p:cNvSpPr/>
          <p:nvPr/>
        </p:nvSpPr>
        <p:spPr>
          <a:xfrm>
            <a:off x="5411468" y="3356210"/>
            <a:ext cx="1326934" cy="132693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79" name="橢圓 17"/>
          <p:cNvSpPr/>
          <p:nvPr/>
        </p:nvSpPr>
        <p:spPr>
          <a:xfrm>
            <a:off x="5733424" y="1933663"/>
            <a:ext cx="670857" cy="670857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dirty="0">
              <a:cs typeface="+mn-ea"/>
              <a:sym typeface="+mn-lt"/>
            </a:endParaRPr>
          </a:p>
        </p:txBody>
      </p:sp>
      <p:sp>
        <p:nvSpPr>
          <p:cNvPr id="80" name="文字方塊 1"/>
          <p:cNvSpPr txBox="1"/>
          <p:nvPr/>
        </p:nvSpPr>
        <p:spPr>
          <a:xfrm>
            <a:off x="5808833" y="2055575"/>
            <a:ext cx="5229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00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TW" altLang="en-US" sz="2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1" name="文字方塊 12"/>
          <p:cNvSpPr txBox="1"/>
          <p:nvPr/>
        </p:nvSpPr>
        <p:spPr>
          <a:xfrm>
            <a:off x="5802026" y="5541042"/>
            <a:ext cx="5229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00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TW" altLang="en-US" sz="2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3" name="文字方塊 15"/>
          <p:cNvSpPr txBox="1"/>
          <p:nvPr/>
        </p:nvSpPr>
        <p:spPr>
          <a:xfrm>
            <a:off x="7541119" y="3811258"/>
            <a:ext cx="5229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00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TW" altLang="en-US" sz="2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4" name="文字方塊 16"/>
          <p:cNvSpPr txBox="1"/>
          <p:nvPr/>
        </p:nvSpPr>
        <p:spPr>
          <a:xfrm>
            <a:off x="4066737" y="3822798"/>
            <a:ext cx="5229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00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TW" altLang="en-US" sz="2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7099333" y="2909702"/>
            <a:ext cx="2468811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插入引文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7117595" y="4884877"/>
            <a:ext cx="2130879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插入笔记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3316310" y="4905036"/>
            <a:ext cx="2411749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删除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/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编辑引文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3597617" y="2960675"/>
            <a:ext cx="2795563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修改格式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89" name="文字方塊 23"/>
          <p:cNvSpPr txBox="1"/>
          <p:nvPr/>
        </p:nvSpPr>
        <p:spPr>
          <a:xfrm>
            <a:off x="5532451" y="3715076"/>
            <a:ext cx="1113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Paper</a:t>
            </a:r>
            <a:endParaRPr lang="zh-TW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23322" y="1194930"/>
            <a:ext cx="514858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微软雅黑,方正新报宋简体,宋体"/>
              </a:rPr>
              <a:t>支持</a:t>
            </a:r>
            <a:r>
              <a:rPr lang="en-US" altLang="zh-CN" sz="2400" b="1" dirty="0">
                <a:solidFill>
                  <a:srgbClr val="002060"/>
                </a:solidFill>
                <a:latin typeface="微软雅黑,方正新报宋简体,宋体"/>
              </a:rPr>
              <a:t>Word</a:t>
            </a:r>
            <a:r>
              <a:rPr lang="zh-CN" altLang="en-US" sz="2400" b="1" dirty="0">
                <a:solidFill>
                  <a:srgbClr val="002060"/>
                </a:solidFill>
                <a:latin typeface="微软雅黑,方正新报宋简体,宋体"/>
              </a:rPr>
              <a:t>、</a:t>
            </a:r>
            <a:r>
              <a:rPr lang="en-US" altLang="zh-CN" sz="2400" b="1" dirty="0">
                <a:solidFill>
                  <a:srgbClr val="002060"/>
                </a:solidFill>
                <a:latin typeface="微软雅黑,方正新报宋简体,宋体"/>
              </a:rPr>
              <a:t>WPS</a:t>
            </a:r>
            <a:r>
              <a:rPr lang="zh-CN" altLang="en-US" sz="2400" b="1" dirty="0">
                <a:solidFill>
                  <a:srgbClr val="002060"/>
                </a:solidFill>
                <a:latin typeface="微软雅黑,方正新报宋简体,宋体"/>
              </a:rPr>
              <a:t>两大主流写作软件</a:t>
            </a:r>
            <a:endParaRPr lang="zh-CN" altLang="en-US" sz="2400" dirty="0">
              <a:solidFill>
                <a:srgbClr val="002060"/>
              </a:solidFill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2790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E11FF591-1393-4715-AB15-469F7E192AA4}"/>
              </a:ext>
            </a:extLst>
          </p:cNvPr>
          <p:cNvSpPr/>
          <p:nvPr/>
        </p:nvSpPr>
        <p:spPr>
          <a:xfrm>
            <a:off x="711200" y="43569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技术支持论坛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34DC6A5-B29B-4451-A983-3C9A535EF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65" y="1172557"/>
            <a:ext cx="10110470" cy="502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723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标题 1"/>
          <p:cNvSpPr>
            <a:spLocks noGrp="1"/>
          </p:cNvSpPr>
          <p:nvPr>
            <p:ph type="ctrTitle"/>
          </p:nvPr>
        </p:nvSpPr>
        <p:spPr>
          <a:xfrm>
            <a:off x="673100" y="1301750"/>
            <a:ext cx="10369550" cy="3079750"/>
          </a:xfrm>
        </p:spPr>
        <p:txBody>
          <a:bodyPr vert="horz" wrap="square" lIns="91440" tIns="45720" rIns="91440" bIns="45720" anchor="b"/>
          <a:lstStyle/>
          <a:p>
            <a:pPr marL="0" indent="0" algn="l" eaLnBrk="1" hangingPunct="1">
              <a:buClrTx/>
              <a:buSzTx/>
              <a:buFontTx/>
            </a:pPr>
            <a:r>
              <a:rPr lang="zh-CN" altLang="en-US" sz="5400" kern="120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科研文献管理好帮手</a:t>
            </a:r>
            <a:br>
              <a:rPr lang="zh-CN" altLang="en-US" sz="5400" kern="120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</a:br>
            <a:r>
              <a:rPr lang="zh-CN" altLang="en-US" sz="5400" kern="120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                     ——NoteExpress</a:t>
            </a:r>
            <a:endParaRPr lang="zh-CN" altLang="en-US" sz="6600" kern="1200"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微软雅黑" panose="020B0503020204020204" pitchFamily="34" charset="-122"/>
            </a:endParaRPr>
          </a:p>
        </p:txBody>
      </p:sp>
      <p:sp>
        <p:nvSpPr>
          <p:cNvPr id="7170" name="副标题 2"/>
          <p:cNvSpPr>
            <a:spLocks noGrp="1"/>
          </p:cNvSpPr>
          <p:nvPr>
            <p:ph type="subTitle" idx="1"/>
          </p:nvPr>
        </p:nvSpPr>
        <p:spPr>
          <a:xfrm>
            <a:off x="584200" y="4933950"/>
            <a:ext cx="8824913" cy="860425"/>
          </a:xfrm>
        </p:spPr>
        <p:txBody>
          <a:bodyPr vert="horz" wrap="square" lIns="91440" tIns="45720" rIns="91440" bIns="45720" anchor="t"/>
          <a:lstStyle/>
          <a:p>
            <a:pPr algn="l" defTabSz="457200" eaLnBrk="1" hangingPunct="1">
              <a:buSzPct val="80000"/>
            </a:pPr>
            <a:r>
              <a:rPr lang="zh-CN" altLang="zh-CN" kern="12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北京爱琴海乐之技术有限公司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B06947-4C1C-1CE3-349F-7C1705B7F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170" y="1503243"/>
            <a:ext cx="9532620" cy="46188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1F9C196-824D-9294-00AB-8A16B9C3D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171" y="2174479"/>
            <a:ext cx="4878070" cy="3947662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853440" y="595650"/>
            <a:ext cx="11054080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官网下载：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www.inoteexpress.com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；免费下载 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 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输入学校名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62280" y="2939690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67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853440" y="59565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使用说明和注意事项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42" name="群組 15"/>
          <p:cNvGrpSpPr/>
          <p:nvPr/>
        </p:nvGrpSpPr>
        <p:grpSpPr>
          <a:xfrm>
            <a:off x="908125" y="2795117"/>
            <a:ext cx="429109" cy="1462425"/>
            <a:chOff x="1714499" y="1120140"/>
            <a:chExt cx="628651" cy="2142471"/>
          </a:xfrm>
        </p:grpSpPr>
        <p:sp>
          <p:nvSpPr>
            <p:cNvPr id="43" name="橢圓 3"/>
            <p:cNvSpPr/>
            <p:nvPr/>
          </p:nvSpPr>
          <p:spPr>
            <a:xfrm>
              <a:off x="1714500" y="1120140"/>
              <a:ext cx="628650" cy="628650"/>
            </a:xfrm>
            <a:prstGeom prst="ellipse">
              <a:avLst/>
            </a:prstGeom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1</a:t>
              </a:r>
              <a:endParaRPr lang="zh-TW" altLang="en-US" dirty="0"/>
            </a:p>
          </p:txBody>
        </p:sp>
        <p:cxnSp>
          <p:nvCxnSpPr>
            <p:cNvPr id="44" name="直線單箭頭接點 14"/>
            <p:cNvCxnSpPr/>
            <p:nvPr/>
          </p:nvCxnSpPr>
          <p:spPr>
            <a:xfrm>
              <a:off x="2028825" y="1943100"/>
              <a:ext cx="0" cy="61200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  <a:headEnd type="oval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橢圓 31"/>
            <p:cNvSpPr/>
            <p:nvPr/>
          </p:nvSpPr>
          <p:spPr>
            <a:xfrm>
              <a:off x="1714499" y="2633961"/>
              <a:ext cx="628651" cy="628650"/>
            </a:xfrm>
            <a:prstGeom prst="ellipse">
              <a:avLst/>
            </a:prstGeom>
            <a:solidFill>
              <a:schemeClr val="accent2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2</a:t>
              </a:r>
              <a:endParaRPr lang="zh-TW" altLang="en-US" dirty="0"/>
            </a:p>
          </p:txBody>
        </p:sp>
      </p:grpSp>
      <p:sp>
        <p:nvSpPr>
          <p:cNvPr id="52" name="文字方塊 37"/>
          <p:cNvSpPr txBox="1"/>
          <p:nvPr/>
        </p:nvSpPr>
        <p:spPr>
          <a:xfrm>
            <a:off x="1684071" y="3627488"/>
            <a:ext cx="9385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下载安装过程中关闭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杀毒软件、</a:t>
            </a:r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Microsoft office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系列软件</a:t>
            </a:r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en-US" altLang="zh-CN" sz="2400" b="1" dirty="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wps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，否则可能导致安装失败或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word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插件功能无法正常运行。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文字方塊 37"/>
          <p:cNvSpPr txBox="1"/>
          <p:nvPr/>
        </p:nvSpPr>
        <p:spPr>
          <a:xfrm>
            <a:off x="1710664" y="2606834"/>
            <a:ext cx="9573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如果之前安装了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旧版本，需先卸载旧版本再安装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防止不可预估的错误发生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TW" altLang="en-US" sz="2400" b="1" i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830580" y="79250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3600" b="1" spc="300" dirty="0">
                <a:solidFill>
                  <a:srgbClr val="002060"/>
                </a:solidFill>
                <a:uFillTx/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NE写作插件安装说明</a:t>
            </a:r>
          </a:p>
        </p:txBody>
      </p:sp>
      <p:sp>
        <p:nvSpPr>
          <p:cNvPr id="4" name="矩形 3"/>
          <p:cNvSpPr/>
          <p:nvPr/>
        </p:nvSpPr>
        <p:spPr>
          <a:xfrm>
            <a:off x="7161530" y="2225675"/>
            <a:ext cx="4522470" cy="2984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2800" b="1" u="sng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ea typeface="+mn-lt"/>
                <a:cs typeface="+mn-lt"/>
              </a:rPr>
              <a:t>安装</a:t>
            </a:r>
            <a:r>
              <a:rPr lang="en-US" altLang="zh-CN" sz="2800" b="1" u="sng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ea typeface="+mn-lt"/>
                <a:cs typeface="+mn-lt"/>
              </a:rPr>
              <a:t>tips</a:t>
            </a:r>
            <a:endParaRPr lang="zh-CN" altLang="en-US" sz="2800" b="1" u="sng" spc="3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ea typeface="+mn-lt"/>
              <a:cs typeface="+mn-lt"/>
            </a:endParaRPr>
          </a:p>
          <a:p>
            <a:pPr marL="342900" indent="-342900" algn="l">
              <a:lnSpc>
                <a:spcPct val="150000"/>
              </a:lnSpc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0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MS Word 2010及以上</a:t>
            </a:r>
          </a:p>
          <a:p>
            <a:pPr marL="800100" lvl="1" indent="-342900" algn="l">
              <a:lnSpc>
                <a:spcPct val="150000"/>
              </a:lnSpc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0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安装极速版插件</a:t>
            </a:r>
          </a:p>
          <a:p>
            <a:pPr marL="342900" indent="-342900" algn="l">
              <a:lnSpc>
                <a:spcPct val="150000"/>
              </a:lnSpc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0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MS Word 2010以下及WPS</a:t>
            </a:r>
          </a:p>
          <a:p>
            <a:pPr marL="800100" lvl="1" indent="-342900" algn="l">
              <a:lnSpc>
                <a:spcPct val="150000"/>
              </a:lnSpc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0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安装经典版插件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22D72CE-7BD0-FFB1-F4AF-5ABC8A7B4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1678484"/>
            <a:ext cx="6267916" cy="4513897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30,&quot;width&quot;:1075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30,&quot;width&quot;:1075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1170</TotalTime>
  <Words>2297</Words>
  <Application>Microsoft Office PowerPoint</Application>
  <PresentationFormat>宽屏</PresentationFormat>
  <Paragraphs>312</Paragraphs>
  <Slides>66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66</vt:i4>
      </vt:variant>
    </vt:vector>
  </HeadingPairs>
  <TitlesOfParts>
    <vt:vector size="78" baseType="lpstr">
      <vt:lpstr>PingFang SC Light</vt:lpstr>
      <vt:lpstr>STHeiti Light</vt:lpstr>
      <vt:lpstr>等线</vt:lpstr>
      <vt:lpstr>等线 Light</vt:lpstr>
      <vt:lpstr>方正公文小标宋</vt:lpstr>
      <vt:lpstr>宋体</vt:lpstr>
      <vt:lpstr>微软雅黑</vt:lpstr>
      <vt:lpstr>微软雅黑,方正新报宋简体,宋体</vt:lpstr>
      <vt:lpstr>Arial</vt:lpstr>
      <vt:lpstr>Times New Roman</vt:lpstr>
      <vt:lpstr>Wingdings</vt:lpstr>
      <vt:lpstr>Office 主题​​</vt:lpstr>
      <vt:lpstr>PowerPoint 演示文稿</vt:lpstr>
      <vt:lpstr>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可以通过在笔记栏右键选择新增Markdown笔记，首次新建笔记还会显示示例文本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通过选择预设的多字段组合样式，点击“开始”按钮，即可按选择的样式批量重命名附件。如果预设的样式未满足需求，还可以使用更多样式进行输出。</vt:lpstr>
      <vt:lpstr>本次更新后，可以在软件内进行词句的翻译，首次使用前，请在主菜单-选项-翻译栏或者右键题录-翻译设置进行翻译引擎和目标语言的选择。</vt:lpstr>
      <vt:lpstr>1.题录信息中标题、摘要、关键词字段的翻译</vt:lpstr>
      <vt:lpstr>2.阅读器中划词句进行翻译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科研文献管理好帮手                      ——NoteExpress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cui zunkang</dc:creator>
  <cp:lastModifiedBy>Jianing Liu</cp:lastModifiedBy>
  <cp:revision>381</cp:revision>
  <dcterms:created xsi:type="dcterms:W3CDTF">2019-03-06T07:48:00Z</dcterms:created>
  <dcterms:modified xsi:type="dcterms:W3CDTF">2024-03-12T04:01:30Z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2052-11.1.0.9098</vt:lpwstr>
  </property>
</Properties>
</file>