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3" r:id="rId5"/>
    <p:sldId id="323" r:id="rId6"/>
    <p:sldId id="331" r:id="rId7"/>
    <p:sldId id="363" r:id="rId8"/>
    <p:sldId id="324" r:id="rId9"/>
    <p:sldId id="325" r:id="rId10"/>
    <p:sldId id="326" r:id="rId11"/>
    <p:sldId id="327" r:id="rId12"/>
    <p:sldId id="328" r:id="rId13"/>
    <p:sldId id="364" r:id="rId14"/>
    <p:sldId id="332" r:id="rId15"/>
    <p:sldId id="372" r:id="rId16"/>
    <p:sldId id="373" r:id="rId17"/>
    <p:sldId id="335" r:id="rId18"/>
    <p:sldId id="374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71" r:id="rId28"/>
    <p:sldId id="346" r:id="rId29"/>
    <p:sldId id="347" r:id="rId30"/>
    <p:sldId id="348" r:id="rId31"/>
    <p:sldId id="349" r:id="rId32"/>
    <p:sldId id="350" r:id="rId33"/>
    <p:sldId id="367" r:id="rId34"/>
    <p:sldId id="351" r:id="rId35"/>
    <p:sldId id="352" r:id="rId36"/>
    <p:sldId id="353" r:id="rId37"/>
    <p:sldId id="368" r:id="rId38"/>
    <p:sldId id="369" r:id="rId39"/>
    <p:sldId id="370" r:id="rId40"/>
    <p:sldId id="361" r:id="rId41"/>
  </p:sldIdLst>
  <p:sldSz cx="12192000" cy="6858000"/>
  <p:notesSz cx="6858000" cy="9144000"/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79129" autoAdjust="0"/>
  </p:normalViewPr>
  <p:slideViewPr>
    <p:cSldViewPr snapToGrid="0">
      <p:cViewPr>
        <p:scale>
          <a:sx n="75" d="100"/>
          <a:sy n="75" d="100"/>
        </p:scale>
        <p:origin x="106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tags" Target="tags/tag41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A3D24-6083-4546-8C6D-DEE86BAAAE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D8765-8EF3-408C-9341-152904E414E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131B26"/>
                </a:solidFill>
                <a:effectLst/>
                <a:latin typeface="CXHackSafariFont"/>
              </a:rPr>
              <a:t>各位领导好，我是</a:t>
            </a:r>
            <a:r>
              <a:rPr lang="en-US" altLang="zh-CN" b="0" i="0" dirty="0">
                <a:solidFill>
                  <a:srgbClr val="131B26"/>
                </a:solidFill>
                <a:effectLst/>
                <a:latin typeface="CXHackSafariFont"/>
              </a:rPr>
              <a:t>xxx</a:t>
            </a:r>
            <a:r>
              <a:rPr lang="zh-CN" altLang="en-US" b="0" i="0" dirty="0">
                <a:solidFill>
                  <a:srgbClr val="131B26"/>
                </a:solidFill>
                <a:effectLst/>
                <a:latin typeface="CXHackSafariFont"/>
              </a:rPr>
              <a:t>，下面由我给大家汇报下读秀</a:t>
            </a:r>
            <a:r>
              <a:rPr lang="zh-CN" altLang="en-US" dirty="0"/>
              <a:t>图书资料库</a:t>
            </a:r>
            <a:r>
              <a:rPr lang="zh-CN" altLang="en-US" b="0" i="0" dirty="0">
                <a:solidFill>
                  <a:srgbClr val="131B26"/>
                </a:solidFill>
                <a:effectLst/>
                <a:latin typeface="CXHackSafariFont"/>
              </a:rPr>
              <a:t>这个产品。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更大的封面和试读，开架书房，每本书都翻一翻；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没有馆藏和电子，建议图书馆购买，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同时提供了一个文献传递功能，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我们开发了读秀图书资料库这个产品，接下来我给大家介绍下读秀的两个功能，第一个就是我们的图书整合，第二个是是我们的图书知识搜索。</a:t>
            </a:r>
            <a:endParaRPr lang="zh-CN" altLang="en-US" dirty="0"/>
          </a:p>
          <a:p>
            <a:r>
              <a:rPr lang="zh-CN" altLang="en-US" dirty="0"/>
              <a:t>先来看图书整合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检索结果与图书搜索完全不同；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我们开发了读秀图书资料库这个产品，接下来我给大家介绍下读秀的两个功能，第一个就是我们的图书整合，第二个是是我们的图书知识搜索。</a:t>
            </a:r>
            <a:endParaRPr lang="zh-CN" altLang="en-US" dirty="0"/>
          </a:p>
          <a:p>
            <a:r>
              <a:rPr lang="zh-CN" altLang="en-US" dirty="0"/>
              <a:t>先来看图书整合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131B26"/>
                </a:solidFill>
                <a:effectLst/>
                <a:latin typeface="CXHackSafariFont"/>
              </a:rPr>
              <a:t>进入读秀的首页，我们会看到一个类似于百度的比较简洁的一个图书搜索的界面。我们选择第二个频道，图书频道。我们输入金融危机这个关键词，点击搜索后我们可以看到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毫秒的时间，检索巨大的数量</a:t>
            </a:r>
            <a:endParaRPr lang="en-US" altLang="zh-CN" dirty="0"/>
          </a:p>
          <a:p>
            <a:r>
              <a:rPr lang="zh-CN" altLang="en-US" dirty="0"/>
              <a:t>目录检索，举例</a:t>
            </a:r>
            <a:endParaRPr lang="en-US" altLang="zh-CN" dirty="0"/>
          </a:p>
          <a:p>
            <a:r>
              <a:rPr lang="zh-CN" altLang="en-US" dirty="0"/>
              <a:t>首先引入眼帘的是在</a:t>
            </a:r>
            <a:r>
              <a:rPr lang="en-US" altLang="zh-CN" dirty="0"/>
              <a:t>0.034</a:t>
            </a:r>
            <a:r>
              <a:rPr lang="zh-CN" altLang="en-US" dirty="0"/>
              <a:t>秒时间我们检索出</a:t>
            </a:r>
            <a:r>
              <a:rPr lang="en-US" altLang="zh-CN" dirty="0"/>
              <a:t>25000</a:t>
            </a:r>
            <a:r>
              <a:rPr lang="zh-CN" altLang="en-US" dirty="0"/>
              <a:t>多本关于金融危机图书。每本图书都提供了封面信息和目录命中的信息，可能有人会疑惑：图书目录的命中会有什么用呢？我给大家举个例子，以前我们的一本书只能搜索题名、作者、主题词、摘要等字段，有很多的信息其实都是在图书的目录当中，例如说，我是一个法律类的，我在检索一个法律类的案例的时候，可能这个案例是在</a:t>
            </a:r>
            <a:endParaRPr lang="zh-CN" altLang="en-US" dirty="0"/>
          </a:p>
          <a:p>
            <a:r>
              <a:rPr lang="zh-CN" altLang="en-US" dirty="0"/>
              <a:t>一个章节段落内，但是它不会在我们书名中显示出来，所以通过读秀就可以把这些内容都检索出来。例如这里面的有的“</a:t>
            </a:r>
            <a:r>
              <a:rPr lang="en-US" altLang="zh-CN" dirty="0"/>
              <a:t>2008</a:t>
            </a:r>
            <a:r>
              <a:rPr lang="zh-CN" altLang="en-US" dirty="0"/>
              <a:t>年冰岛金融危机”，如果只搜索</a:t>
            </a:r>
            <a:r>
              <a:rPr lang="en-US" altLang="zh-CN" dirty="0"/>
              <a:t>2008</a:t>
            </a:r>
            <a:r>
              <a:rPr lang="zh-CN" altLang="en-US" dirty="0"/>
              <a:t>年冰岛金融危机我们就可以在目录里命中这些结果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131B26"/>
                </a:solidFill>
                <a:effectLst/>
                <a:latin typeface="CXHackSafariFont"/>
              </a:rPr>
              <a:t>下面，我们点击其中一本书，进到这本图书的卡片页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更大的封面和试读，开架书房，每本书都翻一翻；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通过试读，如果书是需要的，</a:t>
            </a:r>
            <a:endParaRPr lang="en-US" altLang="zh-CN" dirty="0"/>
          </a:p>
          <a:p>
            <a:r>
              <a:rPr lang="zh-CN" altLang="en-US" dirty="0"/>
              <a:t>提供的最全的图书获取渠道，第一是馆藏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通过试读，如果书是需要的，</a:t>
            </a:r>
            <a:endParaRPr lang="en-US" altLang="zh-CN" dirty="0"/>
          </a:p>
          <a:p>
            <a:r>
              <a:rPr lang="zh-CN" altLang="en-US" dirty="0"/>
              <a:t>提供的最全的图书获取渠道，第一是馆藏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通过试读，如果书是需要的，</a:t>
            </a:r>
            <a:endParaRPr lang="en-US" altLang="zh-CN" dirty="0"/>
          </a:p>
          <a:p>
            <a:r>
              <a:rPr lang="zh-CN" altLang="en-US" dirty="0"/>
              <a:t>提供的最全的图书获取渠道，第一是馆藏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ṣľîḓé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íṣḻíḓê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5" hasCustomPrompt="1"/>
          </p:nvPr>
        </p:nvSpPr>
        <p:spPr>
          <a:xfrm>
            <a:off x="660400" y="723900"/>
            <a:ext cx="1039091" cy="296271"/>
          </a:xfrm>
        </p:spPr>
        <p:txBody>
          <a:bodyPr vert="horz" wrap="none" lIns="91440" tIns="45720" rIns="91440" bIns="45720" rtlCol="0" anchor="ctr">
            <a:normAutofit/>
          </a:bodyPr>
          <a:lstStyle>
            <a:lvl1pPr marL="0" indent="0">
              <a:buNone/>
              <a:defRPr lang="en-US" altLang="zh-CN" sz="1200" b="0" smtClean="0"/>
            </a:lvl1pPr>
            <a:lvl2pPr>
              <a:defRPr lang="en-US" altLang="zh-CN" sz="1600" smtClean="0"/>
            </a:lvl2pPr>
            <a:lvl3pPr>
              <a:defRPr lang="en-US" altLang="zh-CN" sz="1400" smtClean="0"/>
            </a:lvl3pPr>
            <a:lvl4pPr>
              <a:defRPr lang="en-US" altLang="zh-CN" sz="1200" smtClean="0"/>
            </a:lvl4pPr>
            <a:lvl5pPr>
              <a:defRPr lang="zh-CN" altLang="en-US" sz="1200"/>
            </a:lvl5pPr>
          </a:lstStyle>
          <a:p>
            <a:r>
              <a:rPr lang="en-US" altLang="zh-CN" dirty="0"/>
              <a:t>LGOO HERE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3550110" y="2392739"/>
            <a:ext cx="5091779" cy="1300851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zh-CN" altLang="en-US" sz="4000" b="1" dirty="0"/>
            </a:lvl1pPr>
          </a:lstStyle>
          <a:p>
            <a:pPr lvl="0" defTabSz="914400"/>
            <a:r>
              <a:rPr lang="en-US" altLang="zh-CN" dirty="0"/>
              <a:t>Click to edit </a:t>
            </a:r>
            <a:br>
              <a:rPr lang="en-US" altLang="zh-CN" dirty="0"/>
            </a:br>
            <a:r>
              <a:rPr lang="en-US" altLang="zh-CN" dirty="0"/>
              <a:t>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550109" y="3839655"/>
            <a:ext cx="5091779" cy="431770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spcBef>
                <a:spcPts val="0"/>
              </a:spcBef>
              <a:buNone/>
              <a:defRPr lang="zh-CN" altLang="en-US" sz="1600"/>
            </a:lvl1pPr>
          </a:lstStyle>
          <a:p>
            <a:pPr marL="228600" lvl="0" indent="-228600" defTabSz="914400"/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AEBE-086C-4980-A4E1-E89EE17EFFB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4" hasCustomPrompt="1"/>
          </p:nvPr>
        </p:nvSpPr>
        <p:spPr>
          <a:xfrm>
            <a:off x="660400" y="1500188"/>
            <a:ext cx="2836562" cy="594626"/>
          </a:xfrm>
        </p:spPr>
        <p:txBody>
          <a:bodyPr>
            <a:normAutofit/>
          </a:bodyPr>
          <a:lstStyle>
            <a:lvl1pPr marL="0" indent="0" algn="r">
              <a:buFont typeface="+mj-lt"/>
              <a:buNone/>
              <a:defRPr sz="2400" b="1"/>
            </a:lvl1pPr>
            <a:lvl2pPr marL="457200" indent="0">
              <a:buFont typeface="+mj-ea"/>
              <a:buNone/>
              <a:defRPr/>
            </a:lvl2pPr>
            <a:lvl3pPr marL="1257300" indent="-342900">
              <a:buFont typeface="+mj-lt"/>
              <a:buAutoNum type="alphaLcParenR"/>
              <a:defRPr/>
            </a:lvl3pPr>
          </a:lstStyle>
          <a:p>
            <a:pPr lvl="0"/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3647836" y="1500187"/>
            <a:ext cx="7871045" cy="4633913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800100" indent="-342900">
              <a:buFont typeface="+mj-ea"/>
              <a:buAutoNum type="circleNumDbPlain"/>
              <a:defRPr/>
            </a:lvl2pPr>
            <a:lvl3pPr marL="1257300" indent="-342900">
              <a:buFont typeface="+mj-lt"/>
              <a:buAutoNum type="alphaLcParenR"/>
              <a:defRPr/>
            </a:lvl3pPr>
          </a:lstStyle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C4CC43B-9EB6-4465-8B1A-3F7180DAD0DF}" type="datetime1">
              <a:rPr lang="zh-CN" altLang="en-US" smtClean="0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</a:fld>
            <a:endParaRPr lang="en-US" altLang="zh-CN"/>
          </a:p>
        </p:txBody>
      </p:sp>
      <p:cxnSp>
        <p:nvCxnSpPr>
          <p:cNvPr id="10" name="î$ļíďé"/>
          <p:cNvCxnSpPr/>
          <p:nvPr userDrawn="1"/>
        </p:nvCxnSpPr>
        <p:spPr>
          <a:xfrm>
            <a:off x="3621019" y="1500188"/>
            <a:ext cx="0" cy="4633913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îšḷîḓé"/>
          <p:cNvSpPr>
            <a:spLocks noChangeAspect="1"/>
          </p:cNvSpPr>
          <p:nvPr userDrawn="1"/>
        </p:nvSpPr>
        <p:spPr bwMode="auto">
          <a:xfrm>
            <a:off x="2626456" y="5219207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ïṡlíďê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iṩ1ide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03600" y="2900652"/>
            <a:ext cx="5731164" cy="951057"/>
          </a:xfr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zh-CN" altLang="en-US" sz="2400"/>
            </a:lvl1pPr>
          </a:lstStyle>
          <a:p>
            <a:pPr lvl="0" defTabSz="914400"/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03600" y="3851709"/>
            <a:ext cx="5731164" cy="2383991"/>
          </a:xfrm>
        </p:spPr>
        <p:txBody>
          <a:bodyPr/>
          <a:lstStyle>
            <a:lvl1pPr marL="0" indent="0" algn="ctr">
              <a:buNone/>
              <a:defRPr lang="en-US" altLang="zh-CN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F10D-3A58-4285-A9DB-D9098A7BEDD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5987-9647-4253-899C-3B9819D6D8A0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CBEB-8597-4EA4-9D29-E1D7025CFAA0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ś1iḋé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îš1iḋe"/>
          <p:cNvSpPr/>
          <p:nvPr userDrawn="1"/>
        </p:nvSpPr>
        <p:spPr>
          <a:xfrm>
            <a:off x="-635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60400" y="2241881"/>
            <a:ext cx="10858500" cy="16430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ctr">
              <a:buNone/>
              <a:defRPr lang="en-US" altLang="zh-CN" sz="3200" b="1" smtClean="0"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altLang="zh-CN" smtClean="0"/>
            </a:lvl2pPr>
            <a:lvl3pPr>
              <a:defRPr lang="en-US" altLang="zh-CN" smtClean="0"/>
            </a:lvl3pPr>
            <a:lvl4pPr>
              <a:defRPr lang="en-US" altLang="zh-CN" smtClean="0"/>
            </a:lvl4pPr>
            <a:lvl5pPr>
              <a:defRPr lang="zh-CN" altLang="en-US"/>
            </a:lvl5pPr>
          </a:lstStyle>
          <a:p>
            <a:pPr marL="228600" lvl="0" indent="-228600" defTabSz="914400">
              <a:spcBef>
                <a:spcPct val="0"/>
              </a:spcBef>
            </a:pPr>
            <a:r>
              <a:rPr lang="en-US" altLang="zh-CN" dirty="0"/>
              <a:t>Click to edit Master text styles</a:t>
            </a:r>
            <a:endParaRPr lang="en-US" altLang="zh-CN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6356354" y="5837829"/>
            <a:ext cx="5162546" cy="296271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r">
              <a:buNone/>
              <a:defRPr lang="en-US" altLang="zh-CN" sz="1200" b="0" smtClean="0"/>
            </a:lvl1pPr>
            <a:lvl2pPr>
              <a:defRPr lang="en-US" altLang="zh-CN" sz="1600" smtClean="0"/>
            </a:lvl2pPr>
            <a:lvl3pPr>
              <a:defRPr lang="en-US" altLang="zh-CN" sz="1400" smtClean="0"/>
            </a:lvl3pPr>
            <a:lvl4pPr>
              <a:defRPr lang="en-US" altLang="zh-CN" sz="1200" smtClean="0"/>
            </a:lvl4pPr>
            <a:lvl5pPr>
              <a:defRPr lang="zh-CN" altLang="en-US" sz="1200"/>
            </a:lvl5pPr>
          </a:lstStyle>
          <a:p>
            <a:r>
              <a:rPr lang="en-US" altLang="zh-CN" dirty="0"/>
              <a:t>Speaker name and title</a:t>
            </a:r>
            <a:endParaRPr lang="en-US" altLang="zh-CN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5" hasCustomPrompt="1"/>
          </p:nvPr>
        </p:nvSpPr>
        <p:spPr>
          <a:xfrm>
            <a:off x="660400" y="5837829"/>
            <a:ext cx="5175248" cy="296271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altLang="zh-CN" sz="1200" b="0" smtClean="0"/>
            </a:lvl1pPr>
            <a:lvl2pPr>
              <a:defRPr lang="en-US" altLang="zh-CN" sz="1600" smtClean="0"/>
            </a:lvl2pPr>
            <a:lvl3pPr>
              <a:defRPr lang="en-US" altLang="zh-CN" sz="1400" smtClean="0"/>
            </a:lvl3pPr>
            <a:lvl4pPr>
              <a:defRPr lang="en-US" altLang="zh-CN" sz="1200" smtClean="0"/>
            </a:lvl4pPr>
            <a:lvl5pPr>
              <a:defRPr lang="zh-CN" altLang="en-US" sz="1200"/>
            </a:lvl5pPr>
          </a:lstStyle>
          <a:p>
            <a:r>
              <a:rPr lang="en-US" altLang="zh-CN" dirty="0"/>
              <a:t>www.islide.cc</a:t>
            </a:r>
            <a:endParaRPr lang="en-US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ïş1ïďe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8">
              <a:alphaModFix amt="15000"/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0"/>
            <a:ext cx="108585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/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401" y="6438900"/>
            <a:ext cx="3992171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504656" y="6438900"/>
            <a:ext cx="1802924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zh-CN" altLang="en-US" sz="10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BAC152-C384-4126-A41C-02F34DED3069}" type="datetime1">
              <a:rPr lang="zh-CN" altLang="en-US" smtClean="0"/>
            </a:fld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857452" y="6438900"/>
            <a:ext cx="266144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zh-CN" altLang="en-US" sz="10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65B630-C7FF-41C0-9923-C5E5E29EED81}" type="slidenum">
              <a:rPr lang="en-US" altLang="zh-CN" smtClean="0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hemeOverride" Target="../theme/themeOverride1.xml"/><Relationship Id="rId4" Type="http://schemas.openxmlformats.org/officeDocument/2006/relationships/tags" Target="../tags/tag2.xml"/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4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5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6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17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8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19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20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3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21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2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3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4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5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26.xml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7.xml"/><Relationship Id="rId1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28.xml"/><Relationship Id="rId1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9.xml"/><Relationship Id="rId1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0.xml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1.xml"/><Relationship Id="rId1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2.xml"/><Relationship Id="rId1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3.xml"/><Relationship Id="rId1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4.xml"/><Relationship Id="rId1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5.xml"/><Relationship Id="rId1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6.xml"/><Relationship Id="rId1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7.xml"/><Relationship Id="rId1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8.xml"/><Relationship Id="rId1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40.xml"/><Relationship Id="rId3" Type="http://schemas.openxmlformats.org/officeDocument/2006/relationships/image" Target="../media/image3.png"/><Relationship Id="rId2" Type="http://schemas.openxmlformats.org/officeDocument/2006/relationships/tags" Target="../tags/tag39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5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8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9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S1ïḑè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723900"/>
            <a:ext cx="124035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副标题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7" name="标题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2257425" y="1706056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9pPr>
          </a:lstStyle>
          <a:p>
            <a:pPr eaLnBrk="1" hangingPunct="1"/>
            <a:r>
              <a:rPr lang="zh-CN" altLang="zh-CN" sz="6000" b="1" kern="0" dirty="0">
                <a:solidFill>
                  <a:schemeClr val="tx1"/>
                </a:solidFill>
                <a:ea typeface="新宋体" panose="02010609030101010101" pitchFamily="49" charset="-122"/>
              </a:rPr>
              <a:t>读秀</a:t>
            </a:r>
            <a:r>
              <a:rPr lang="zh-CN" altLang="en-US" sz="6000" b="1" kern="0" dirty="0">
                <a:solidFill>
                  <a:schemeClr val="tx1"/>
                </a:solidFill>
                <a:ea typeface="新宋体" panose="02010609030101010101" pitchFamily="49" charset="-122"/>
              </a:rPr>
              <a:t>图书资料库</a:t>
            </a:r>
            <a:endParaRPr lang="zh-CN" altLang="zh-CN" sz="6000" b="1" kern="0" dirty="0">
              <a:solidFill>
                <a:schemeClr val="tx1"/>
              </a:solidFill>
              <a:ea typeface="新宋体" panose="02010609030101010101" pitchFamily="49" charset="-122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2638425" y="3230055"/>
            <a:ext cx="7086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zh-CN" altLang="zh-CN" sz="2800" b="1" kern="0" dirty="0">
                <a:solidFill>
                  <a:schemeClr val="tx1"/>
                </a:solidFill>
                <a:ea typeface="宋体" panose="02010600030101010101" pitchFamily="2" charset="-122"/>
              </a:rPr>
              <a:t>www.duxiu.com</a:t>
            </a:r>
            <a:endParaRPr lang="zh-CN" altLang="zh-CN" sz="2800" b="1" kern="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312400" y="5034915"/>
            <a:ext cx="1600200" cy="16002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90" y="0"/>
            <a:ext cx="12237980" cy="703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>
            <a:spLocks noChangeArrowheads="1"/>
          </p:cNvSpPr>
          <p:nvPr/>
        </p:nvSpPr>
        <p:spPr bwMode="auto">
          <a:xfrm rot="10800000" flipV="1">
            <a:off x="8596313" y="914400"/>
            <a:ext cx="1357312" cy="857250"/>
          </a:xfrm>
          <a:prstGeom prst="wedgeRoundRectCallout">
            <a:avLst>
              <a:gd name="adj1" fmla="val 76435"/>
              <a:gd name="adj2" fmla="val 42898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 cmpd="sng">
            <a:solidFill>
              <a:srgbClr val="C0504D"/>
            </a:solidFill>
            <a:miter lim="800000"/>
          </a:ln>
        </p:spPr>
        <p:txBody>
          <a:bodyPr wrap="none" lIns="91436" tIns="45718" rIns="91436" bIns="45718" anchor="ctr"/>
          <a:lstStyle/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图书正文页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68" y="-12699"/>
            <a:ext cx="12258936" cy="68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>
            <a:spLocks noChangeArrowheads="1"/>
          </p:cNvSpPr>
          <p:nvPr/>
        </p:nvSpPr>
        <p:spPr bwMode="auto">
          <a:xfrm rot="10800000" flipV="1">
            <a:off x="7510332" y="1431925"/>
            <a:ext cx="1285875" cy="571500"/>
          </a:xfrm>
          <a:prstGeom prst="wedgeRoundRectCallout">
            <a:avLst>
              <a:gd name="adj1" fmla="val -94975"/>
              <a:gd name="adj2" fmla="val -3949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>
            <a:solidFill>
              <a:srgbClr val="800000"/>
            </a:solidFill>
            <a:miter lim="800000"/>
          </a:ln>
        </p:spPr>
        <p:txBody>
          <a:bodyPr wrap="none" lIns="91436" tIns="45718" rIns="91436" bIns="45718" anchor="ctr"/>
          <a:lstStyle>
            <a:lvl1pPr defTabSz="9131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1pPr>
            <a:lvl2pPr marL="742950" indent="-285750" defTabSz="91313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2pPr>
            <a:lvl3pPr marL="1143000" indent="-228600" defTabSz="91313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3pPr>
            <a:lvl4pPr marL="1600200" indent="-228600" defTabSz="91313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4pPr>
            <a:lvl5pPr marL="2057400" indent="-228600" defTabSz="91313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2000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借阅图书</a:t>
            </a:r>
            <a:endParaRPr lang="zh-CN" altLang="en-US" sz="2000" b="1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圆角矩形 7"/>
          <p:cNvSpPr>
            <a:spLocks noChangeArrowheads="1"/>
          </p:cNvSpPr>
          <p:nvPr/>
        </p:nvSpPr>
        <p:spPr bwMode="auto">
          <a:xfrm>
            <a:off x="9486900" y="1574800"/>
            <a:ext cx="762000" cy="260350"/>
          </a:xfrm>
          <a:prstGeom prst="roundRect">
            <a:avLst>
              <a:gd name="adj" fmla="val 16667"/>
            </a:avLst>
          </a:prstGeom>
          <a:solidFill>
            <a:srgbClr val="E46C0A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zh-CN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1" y="-12699"/>
            <a:ext cx="10020299" cy="9397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309562"/>
            <a:ext cx="1104900" cy="4095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5" grpId="1" animBg="1" autoUpdateAnimBg="0"/>
      <p:bldP spid="5" grpId="2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1"/>
            <a:ext cx="12192000" cy="717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>
            <a:spLocks noChangeArrowheads="1"/>
          </p:cNvSpPr>
          <p:nvPr/>
        </p:nvSpPr>
        <p:spPr bwMode="auto">
          <a:xfrm rot="10800000" flipV="1">
            <a:off x="7686675" y="2298700"/>
            <a:ext cx="1628774" cy="857250"/>
          </a:xfrm>
          <a:prstGeom prst="wedgeRoundRectCallout">
            <a:avLst>
              <a:gd name="adj1" fmla="val 43565"/>
              <a:gd name="adj2" fmla="val 98051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>
            <a:solidFill>
              <a:srgbClr val="800000"/>
            </a:solidFill>
            <a:miter lim="800000"/>
          </a:ln>
        </p:spPr>
        <p:txBody>
          <a:bodyPr wrap="none" lIns="91436" tIns="45718" rIns="91436" bIns="45718" anchor="ctr"/>
          <a:lstStyle>
            <a:lvl1pPr defTabSz="9131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1pPr>
            <a:lvl2pPr marL="742950" indent="-285750" defTabSz="91313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2pPr>
            <a:lvl3pPr marL="1143000" indent="-228600" defTabSz="91313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3pPr>
            <a:lvl4pPr marL="1600200" indent="-228600" defTabSz="91313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4pPr>
            <a:lvl5pPr marL="2057400" indent="-228600" defTabSz="91313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2000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本馆馆藏信息</a:t>
            </a:r>
            <a:endParaRPr lang="zh-CN" altLang="en-US" sz="2000" b="1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68" y="-12699"/>
            <a:ext cx="12258936" cy="68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1" y="-12699"/>
            <a:ext cx="10020299" cy="9397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309562"/>
            <a:ext cx="1104900" cy="409575"/>
          </a:xfrm>
          <a:prstGeom prst="rect">
            <a:avLst/>
          </a:prstGeom>
        </p:spPr>
      </p:pic>
      <p:sp>
        <p:nvSpPr>
          <p:cNvPr id="6" name="矩形 9"/>
          <p:cNvSpPr>
            <a:spLocks noChangeArrowheads="1"/>
          </p:cNvSpPr>
          <p:nvPr/>
        </p:nvSpPr>
        <p:spPr bwMode="auto">
          <a:xfrm>
            <a:off x="9436101" y="3975100"/>
            <a:ext cx="1917700" cy="2362200"/>
          </a:xfrm>
          <a:prstGeom prst="rect">
            <a:avLst/>
          </a:prstGeom>
          <a:solidFill>
            <a:srgbClr val="E46C0A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zh-CN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Rounded Rectangular Callout 17"/>
          <p:cNvSpPr>
            <a:spLocks noChangeArrowheads="1"/>
          </p:cNvSpPr>
          <p:nvPr/>
        </p:nvSpPr>
        <p:spPr bwMode="auto">
          <a:xfrm rot="10800000" flipV="1">
            <a:off x="6343094" y="3060700"/>
            <a:ext cx="2362200" cy="914400"/>
          </a:xfrm>
          <a:prstGeom prst="wedgeRoundRectCallout">
            <a:avLst>
              <a:gd name="adj1" fmla="val -77319"/>
              <a:gd name="adj2" fmla="val 45588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>
            <a:solidFill>
              <a:srgbClr val="800000"/>
            </a:solidFill>
            <a:miter lim="800000"/>
          </a:ln>
        </p:spPr>
        <p:txBody>
          <a:bodyPr wrap="none" lIns="91436" tIns="45718" rIns="91436" bIns="45718" anchor="ctr"/>
          <a:lstStyle>
            <a:lvl1pPr defTabSz="9131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1pPr>
            <a:lvl2pPr marL="742950" indent="-285750" defTabSz="91313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2pPr>
            <a:lvl3pPr marL="1143000" indent="-228600" defTabSz="91313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3pPr>
            <a:lvl4pPr marL="1600200" indent="-228600" defTabSz="91313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4pPr>
            <a:lvl5pPr marL="2057400" indent="-228600" defTabSz="91313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000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本省及其他</a:t>
            </a:r>
            <a:r>
              <a:rPr lang="zh-CN" altLang="zh-CN" sz="2000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图书馆</a:t>
            </a:r>
            <a:endParaRPr lang="en-US" altLang="zh-CN" sz="2000" b="1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2000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馆藏信息</a:t>
            </a:r>
            <a:endParaRPr lang="zh-CN" altLang="en-US" sz="2000" b="1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6" grpId="1" animBg="1" autoUpdateAnimBg="0"/>
      <p:bldP spid="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68" y="-12699"/>
            <a:ext cx="12258936" cy="68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1" y="-12699"/>
            <a:ext cx="10020299" cy="9397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309562"/>
            <a:ext cx="1104900" cy="409575"/>
          </a:xfrm>
          <a:prstGeom prst="rect">
            <a:avLst/>
          </a:prstGeom>
        </p:spPr>
      </p:pic>
      <p:sp>
        <p:nvSpPr>
          <p:cNvPr id="4" name="Rounded Rectangular Callout 17"/>
          <p:cNvSpPr>
            <a:spLocks noChangeArrowheads="1"/>
          </p:cNvSpPr>
          <p:nvPr/>
        </p:nvSpPr>
        <p:spPr bwMode="auto">
          <a:xfrm rot="10800000" flipV="1">
            <a:off x="6997699" y="4343400"/>
            <a:ext cx="1696907" cy="571500"/>
          </a:xfrm>
          <a:prstGeom prst="wedgeRoundRectCallout">
            <a:avLst>
              <a:gd name="adj1" fmla="val -94975"/>
              <a:gd name="adj2" fmla="val -3949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>
            <a:solidFill>
              <a:srgbClr val="800000"/>
            </a:solidFill>
            <a:miter lim="800000"/>
          </a:ln>
        </p:spPr>
        <p:txBody>
          <a:bodyPr wrap="none" lIns="91436" tIns="45718" rIns="91436" bIns="45718" anchor="ctr"/>
          <a:lstStyle>
            <a:lvl1pPr defTabSz="9131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1pPr>
            <a:lvl2pPr marL="742950" indent="-285750" defTabSz="91313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2pPr>
            <a:lvl3pPr marL="1143000" indent="-228600" defTabSz="91313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3pPr>
            <a:lvl4pPr marL="1600200" indent="-228600" defTabSz="91313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4pPr>
            <a:lvl5pPr marL="2057400" indent="-228600" defTabSz="91313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000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点击其他馆藏</a:t>
            </a:r>
            <a:endParaRPr lang="zh-CN" altLang="en-US" sz="2000" b="1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圆角矩形 7"/>
          <p:cNvSpPr>
            <a:spLocks noChangeArrowheads="1"/>
          </p:cNvSpPr>
          <p:nvPr/>
        </p:nvSpPr>
        <p:spPr bwMode="auto">
          <a:xfrm>
            <a:off x="9499600" y="4495800"/>
            <a:ext cx="825500" cy="266700"/>
          </a:xfrm>
          <a:prstGeom prst="roundRect">
            <a:avLst>
              <a:gd name="adj" fmla="val 16667"/>
            </a:avLst>
          </a:prstGeom>
          <a:solidFill>
            <a:srgbClr val="E46C0A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zh-CN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5" grpId="1" animBg="1" autoUpdateAnimBg="0"/>
      <p:bldP spid="5" grpId="2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2" y="2280"/>
            <a:ext cx="12204701" cy="715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>
            <a:spLocks noChangeArrowheads="1"/>
          </p:cNvSpPr>
          <p:nvPr/>
        </p:nvSpPr>
        <p:spPr bwMode="auto">
          <a:xfrm rot="10800000" flipV="1">
            <a:off x="8396288" y="2720974"/>
            <a:ext cx="1357312" cy="857250"/>
          </a:xfrm>
          <a:prstGeom prst="wedgeRoundRectCallout">
            <a:avLst>
              <a:gd name="adj1" fmla="val 67801"/>
              <a:gd name="adj2" fmla="val 46347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>
            <a:solidFill>
              <a:srgbClr val="800000"/>
            </a:solidFill>
            <a:miter lim="800000"/>
          </a:ln>
        </p:spPr>
        <p:txBody>
          <a:bodyPr wrap="none" lIns="91436" tIns="45718" rIns="91436" bIns="45718" anchor="ctr"/>
          <a:lstStyle>
            <a:lvl1pPr defTabSz="9131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1pPr>
            <a:lvl2pPr marL="742950" indent="-285750" defTabSz="91313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2pPr>
            <a:lvl3pPr marL="1143000" indent="-228600" defTabSz="91313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3pPr>
            <a:lvl4pPr marL="1600200" indent="-228600" defTabSz="91313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4pPr>
            <a:lvl5pPr marL="2057400" indent="-228600" defTabSz="91313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000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复旦大学</a:t>
            </a:r>
            <a:br>
              <a:rPr lang="en-US" altLang="zh-CN" sz="2000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lang="zh-CN" altLang="en-US" sz="2000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馆藏信息</a:t>
            </a:r>
            <a:endParaRPr lang="en-US" altLang="en-US" sz="2000" b="1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31" y="3750"/>
            <a:ext cx="12208262" cy="685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17"/>
          <p:cNvSpPr>
            <a:spLocks noChangeArrowheads="1"/>
          </p:cNvSpPr>
          <p:nvPr/>
        </p:nvSpPr>
        <p:spPr bwMode="auto">
          <a:xfrm rot="10800000" flipV="1">
            <a:off x="6953250" y="1498600"/>
            <a:ext cx="1639888" cy="533400"/>
          </a:xfrm>
          <a:prstGeom prst="wedgeRoundRectCallout">
            <a:avLst>
              <a:gd name="adj1" fmla="val -90074"/>
              <a:gd name="adj2" fmla="val 1483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>
            <a:solidFill>
              <a:srgbClr val="800000"/>
            </a:solidFill>
            <a:miter lim="800000"/>
          </a:ln>
        </p:spPr>
        <p:txBody>
          <a:bodyPr wrap="none" lIns="91436" tIns="45718" rIns="91436" bIns="45718" anchor="ctr"/>
          <a:lstStyle>
            <a:lvl1pPr defTabSz="9131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1pPr>
            <a:lvl2pPr marL="742950" indent="-285750" defTabSz="91313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2pPr>
            <a:lvl3pPr marL="1143000" indent="-228600" defTabSz="91313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3pPr>
            <a:lvl4pPr marL="1600200" indent="-228600" defTabSz="91313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4pPr>
            <a:lvl5pPr marL="2057400" indent="-228600" defTabSz="91313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000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本馆电子全文</a:t>
            </a:r>
            <a:endParaRPr lang="en-US" altLang="en-US" sz="2000" b="1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75"/>
            <a:ext cx="12192000" cy="70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>
            <a:spLocks noChangeArrowheads="1"/>
          </p:cNvSpPr>
          <p:nvPr/>
        </p:nvSpPr>
        <p:spPr bwMode="auto">
          <a:xfrm rot="10800000" flipV="1">
            <a:off x="7696201" y="838201"/>
            <a:ext cx="1643063" cy="500063"/>
          </a:xfrm>
          <a:prstGeom prst="wedgeRoundRectCallout">
            <a:avLst>
              <a:gd name="adj1" fmla="val 41157"/>
              <a:gd name="adj2" fmla="val 98412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>
            <a:solidFill>
              <a:srgbClr val="800000"/>
            </a:solidFill>
            <a:miter lim="800000"/>
          </a:ln>
        </p:spPr>
        <p:txBody>
          <a:bodyPr wrap="none" lIns="91436" tIns="45718" rIns="91436" bIns="45718" anchor="ctr"/>
          <a:lstStyle>
            <a:lvl1pPr defTabSz="9131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1pPr>
            <a:lvl2pPr marL="742950" indent="-285750" defTabSz="91313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2pPr>
            <a:lvl3pPr marL="1143000" indent="-228600" defTabSz="91313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3pPr>
            <a:lvl4pPr marL="1600200" indent="-228600" defTabSz="91313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4pPr>
            <a:lvl5pPr marL="2057400" indent="-228600" defTabSz="91313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itchFamily="2" charset="0"/>
                <a:ea typeface="黑体" panose="0201060906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000" b="1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本馆电子全文</a:t>
            </a:r>
            <a:endParaRPr lang="en-US" altLang="en-US" sz="2000" b="1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642" y="-1366"/>
            <a:ext cx="12332583" cy="686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>
            <a:spLocks noChangeArrowheads="1"/>
          </p:cNvSpPr>
          <p:nvPr/>
        </p:nvSpPr>
        <p:spPr bwMode="auto">
          <a:xfrm rot="10800000" flipV="1">
            <a:off x="4749801" y="1244603"/>
            <a:ext cx="1643063" cy="500063"/>
          </a:xfrm>
          <a:prstGeom prst="wedgeRoundRectCallout">
            <a:avLst>
              <a:gd name="adj1" fmla="val 91732"/>
              <a:gd name="adj2" fmla="val 33108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 cmpd="sng">
            <a:solidFill>
              <a:srgbClr val="C0504D"/>
            </a:solidFill>
            <a:miter lim="800000"/>
          </a:ln>
        </p:spPr>
        <p:txBody>
          <a:bodyPr wrap="none" lIns="91436" tIns="45718" rIns="91436" bIns="45718" anchor="ctr"/>
          <a:lstStyle/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点击另外一本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7" y="-88899"/>
            <a:ext cx="12215274" cy="70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7"/>
          <p:cNvSpPr>
            <a:spLocks noChangeArrowheads="1"/>
          </p:cNvSpPr>
          <p:nvPr/>
        </p:nvSpPr>
        <p:spPr bwMode="auto">
          <a:xfrm>
            <a:off x="9296400" y="4889500"/>
            <a:ext cx="1828800" cy="1143000"/>
          </a:xfrm>
          <a:prstGeom prst="roundRect">
            <a:avLst>
              <a:gd name="adj" fmla="val 16667"/>
            </a:avLst>
          </a:prstGeom>
          <a:solidFill>
            <a:srgbClr val="E46C0A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Rounded Rectangular Callout 17"/>
          <p:cNvSpPr>
            <a:spLocks noChangeArrowheads="1"/>
          </p:cNvSpPr>
          <p:nvPr/>
        </p:nvSpPr>
        <p:spPr bwMode="auto">
          <a:xfrm rot="10800000" flipV="1">
            <a:off x="7391401" y="4946650"/>
            <a:ext cx="1571625" cy="857250"/>
          </a:xfrm>
          <a:prstGeom prst="wedgeRoundRectCallout">
            <a:avLst>
              <a:gd name="adj1" fmla="val -60708"/>
              <a:gd name="adj2" fmla="val 19255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>
            <a:solidFill>
              <a:srgbClr val="C0504D"/>
            </a:solidFill>
            <a:miter lim="800000"/>
          </a:ln>
        </p:spPr>
        <p:txBody>
          <a:bodyPr wrap="none" lIns="91436" tIns="45718" rIns="91436" bIns="45718" anchor="ctr"/>
          <a:lstStyle/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推荐图书购买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 autoUpdateAnimBg="0"/>
      <p:bldP spid="4" grpId="1" bldLvl="0" animBg="1" autoUpdateAnimBg="0"/>
      <p:bldP spid="4" grpId="2" bldLvl="0" animBg="1" autoUpdateAnimBg="0"/>
      <p:bldP spid="5" grpId="0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ŝḻíďè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8" name="图片 35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775" y="6298951"/>
            <a:ext cx="1000125" cy="35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2"/>
          <p:cNvGrpSpPr/>
          <p:nvPr/>
        </p:nvGrpSpPr>
        <p:grpSpPr bwMode="auto">
          <a:xfrm>
            <a:off x="2209800" y="1524000"/>
            <a:ext cx="6629400" cy="1068388"/>
            <a:chOff x="0" y="0"/>
            <a:chExt cx="2976" cy="432"/>
          </a:xfrm>
        </p:grpSpPr>
        <p:sp>
          <p:nvSpPr>
            <p:cNvPr id="34" name="AutoShape 3"/>
            <p:cNvSpPr>
              <a:spLocks noChangeArrowheads="1"/>
            </p:cNvSpPr>
            <p:nvPr/>
          </p:nvSpPr>
          <p:spPr bwMode="auto">
            <a:xfrm>
              <a:off x="240" y="75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rgbClr val="333399"/>
            </a:solidFill>
            <a:ln w="12700">
              <a:solidFill>
                <a:srgbClr val="FFFFFF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5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432" cy="432"/>
            </a:xfrm>
            <a:prstGeom prst="diamond">
              <a:avLst/>
            </a:prstGeom>
            <a:solidFill>
              <a:srgbClr val="333399"/>
            </a:solidFill>
            <a:ln w="25400">
              <a:solidFill>
                <a:srgbClr val="FFFFFF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384" y="94"/>
              <a:ext cx="216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</a:rPr>
                <a:t>读秀的图书</a:t>
              </a: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</a:rPr>
                <a:t>整合</a:t>
              </a:r>
              <a:endParaRPr kumimoji="0" lang="zh-CN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136" y="110"/>
              <a:ext cx="159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8" name="Group 7"/>
          <p:cNvGrpSpPr/>
          <p:nvPr/>
        </p:nvGrpSpPr>
        <p:grpSpPr bwMode="auto">
          <a:xfrm>
            <a:off x="2286000" y="3581400"/>
            <a:ext cx="6477000" cy="1066800"/>
            <a:chOff x="0" y="0"/>
            <a:chExt cx="2976" cy="432"/>
          </a:xfrm>
        </p:grpSpPr>
        <p:sp>
          <p:nvSpPr>
            <p:cNvPr id="39" name="AutoShape 8"/>
            <p:cNvSpPr>
              <a:spLocks noChangeArrowheads="1"/>
            </p:cNvSpPr>
            <p:nvPr/>
          </p:nvSpPr>
          <p:spPr bwMode="auto">
            <a:xfrm>
              <a:off x="240" y="75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12700">
              <a:solidFill>
                <a:srgbClr val="FFFFFF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432" cy="432"/>
            </a:xfrm>
            <a:prstGeom prst="diamond">
              <a:avLst/>
            </a:prstGeom>
            <a:solidFill>
              <a:srgbClr val="BBE0E3"/>
            </a:solidFill>
            <a:ln w="25400">
              <a:solidFill>
                <a:srgbClr val="FFFFFF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384" y="98"/>
              <a:ext cx="2478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</a:rPr>
                <a:t>  </a:t>
              </a:r>
              <a:r>
                <a:rPr kumimoji="0" lang="zh-CN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</a:rPr>
                <a:t>读秀</a:t>
              </a:r>
              <a:r>
                <a:rPr lang="zh-CN" altLang="en-US" sz="36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楷体_GB2312" pitchFamily="49" charset="-122"/>
                </a:rPr>
                <a:t>的图书全文</a:t>
              </a:r>
              <a:r>
                <a:rPr kumimoji="0" lang="zh-CN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</a:rPr>
                <a:t>搜索</a:t>
              </a:r>
              <a:endParaRPr kumimoji="0" lang="zh-CN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42" name="Text Box 11"/>
            <p:cNvSpPr txBox="1">
              <a:spLocks noChangeArrowheads="1"/>
            </p:cNvSpPr>
            <p:nvPr/>
          </p:nvSpPr>
          <p:spPr bwMode="auto">
            <a:xfrm>
              <a:off x="148" y="117"/>
              <a:ext cx="164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879" y="0"/>
            <a:ext cx="12783758" cy="689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7"/>
          <p:cNvSpPr>
            <a:spLocks noChangeArrowheads="1"/>
          </p:cNvSpPr>
          <p:nvPr/>
        </p:nvSpPr>
        <p:spPr bwMode="auto">
          <a:xfrm>
            <a:off x="9512300" y="1816100"/>
            <a:ext cx="774700" cy="215900"/>
          </a:xfrm>
          <a:prstGeom prst="roundRect">
            <a:avLst>
              <a:gd name="adj" fmla="val 16667"/>
            </a:avLst>
          </a:prstGeom>
          <a:solidFill>
            <a:srgbClr val="E46C0A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Rounded Rectangular Callout 17"/>
          <p:cNvSpPr>
            <a:spLocks noChangeArrowheads="1"/>
          </p:cNvSpPr>
          <p:nvPr/>
        </p:nvSpPr>
        <p:spPr bwMode="auto">
          <a:xfrm rot="10800000" flipV="1">
            <a:off x="7848601" y="2171700"/>
            <a:ext cx="1571625" cy="857250"/>
          </a:xfrm>
          <a:prstGeom prst="wedgeRoundRectCallout">
            <a:avLst>
              <a:gd name="adj1" fmla="val -49599"/>
              <a:gd name="adj2" fmla="val -74814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>
            <a:solidFill>
              <a:srgbClr val="C0504D"/>
            </a:solidFill>
            <a:miter lim="800000"/>
          </a:ln>
        </p:spPr>
        <p:txBody>
          <a:bodyPr wrap="none" lIns="91436" tIns="45718" rIns="91436" bIns="45718" anchor="ctr"/>
          <a:lstStyle/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图书馆文献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传递中心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圆角矩形 7"/>
          <p:cNvSpPr>
            <a:spLocks noChangeArrowheads="1"/>
          </p:cNvSpPr>
          <p:nvPr/>
        </p:nvSpPr>
        <p:spPr bwMode="auto">
          <a:xfrm>
            <a:off x="4244975" y="3816350"/>
            <a:ext cx="1028700" cy="381000"/>
          </a:xfrm>
          <a:prstGeom prst="roundRect">
            <a:avLst>
              <a:gd name="adj" fmla="val 16667"/>
            </a:avLst>
          </a:prstGeom>
          <a:solidFill>
            <a:srgbClr val="E46C0A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4" grpId="1" animBg="1" autoUpdateAnimBg="0"/>
      <p:bldP spid="4" grpId="2" animBg="1" autoUpdateAnimBg="0"/>
      <p:bldP spid="5" grpId="0" animBg="1" autoUpdateAnimBg="0"/>
      <p:bldP spid="6" grpId="0" animBg="1" autoUpdateAnimBg="0"/>
      <p:bldP spid="6" grpId="1" animBg="1" autoUpdateAnimBg="0"/>
      <p:bldP spid="6" grpId="2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30" y="-101599"/>
            <a:ext cx="12296660" cy="706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7"/>
          <p:cNvSpPr>
            <a:spLocks noChangeArrowheads="1"/>
          </p:cNvSpPr>
          <p:nvPr/>
        </p:nvSpPr>
        <p:spPr bwMode="auto">
          <a:xfrm>
            <a:off x="3175000" y="2362200"/>
            <a:ext cx="4292600" cy="1828800"/>
          </a:xfrm>
          <a:prstGeom prst="roundRect">
            <a:avLst>
              <a:gd name="adj" fmla="val 16667"/>
            </a:avLst>
          </a:prstGeom>
          <a:solidFill>
            <a:srgbClr val="E46C0A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Rounded Rectangular Callout 17"/>
          <p:cNvSpPr>
            <a:spLocks noChangeArrowheads="1"/>
          </p:cNvSpPr>
          <p:nvPr/>
        </p:nvSpPr>
        <p:spPr bwMode="auto">
          <a:xfrm rot="10800000" flipV="1">
            <a:off x="7785101" y="1409700"/>
            <a:ext cx="1190625" cy="704850"/>
          </a:xfrm>
          <a:prstGeom prst="wedgeRoundRectCallout">
            <a:avLst>
              <a:gd name="adj1" fmla="val 73689"/>
              <a:gd name="adj2" fmla="val 102140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>
            <a:solidFill>
              <a:srgbClr val="C0504D"/>
            </a:solidFill>
            <a:miter lim="800000"/>
          </a:ln>
        </p:spPr>
        <p:txBody>
          <a:bodyPr wrap="none" lIns="91436" tIns="45718" rIns="91436" bIns="45718" anchor="ctr"/>
          <a:lstStyle/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填写咨询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传递表单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4" grpId="1" animBg="1" autoUpdateAnimBg="0"/>
      <p:bldP spid="4" grpId="2" animBg="1" autoUpdateAnimBg="0"/>
      <p:bldP spid="5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63"/>
            <a:ext cx="12192002" cy="700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>
            <a:spLocks noChangeArrowheads="1"/>
          </p:cNvSpPr>
          <p:nvPr/>
        </p:nvSpPr>
        <p:spPr bwMode="auto">
          <a:xfrm rot="10800000" flipV="1">
            <a:off x="7391400" y="2730500"/>
            <a:ext cx="1571625" cy="431800"/>
          </a:xfrm>
          <a:prstGeom prst="wedgeRoundRectCallout">
            <a:avLst>
              <a:gd name="adj1" fmla="val 106822"/>
              <a:gd name="adj2" fmla="val -87492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>
            <a:solidFill>
              <a:srgbClr val="C0504D"/>
            </a:solidFill>
            <a:miter lim="800000"/>
          </a:ln>
        </p:spPr>
        <p:txBody>
          <a:bodyPr wrap="none" lIns="91436" tIns="45718" rIns="91436" bIns="45718" anchor="ctr"/>
          <a:lstStyle/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咨询提交成功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06" y="0"/>
            <a:ext cx="123930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>
            <a:spLocks noChangeArrowheads="1"/>
          </p:cNvSpPr>
          <p:nvPr/>
        </p:nvSpPr>
        <p:spPr bwMode="auto">
          <a:xfrm rot="10800000" flipV="1">
            <a:off x="7708900" y="3000375"/>
            <a:ext cx="1727199" cy="857250"/>
          </a:xfrm>
          <a:prstGeom prst="wedgeRoundRectCallout">
            <a:avLst>
              <a:gd name="adj1" fmla="val 41028"/>
              <a:gd name="adj2" fmla="val 70463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 cmpd="sng">
            <a:solidFill>
              <a:srgbClr val="C0504D"/>
            </a:solidFill>
            <a:miter lim="800000"/>
          </a:ln>
        </p:spPr>
        <p:txBody>
          <a:bodyPr wrap="none" lIns="91436" tIns="45718" rIns="91436" bIns="45718" anchor="ctr"/>
          <a:lstStyle/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点击文献阅读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超链接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457"/>
            <a:ext cx="12192002" cy="700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>
            <a:spLocks noChangeArrowheads="1"/>
          </p:cNvSpPr>
          <p:nvPr/>
        </p:nvSpPr>
        <p:spPr bwMode="auto">
          <a:xfrm rot="10800000" flipV="1">
            <a:off x="8763001" y="2667000"/>
            <a:ext cx="1571625" cy="857250"/>
          </a:xfrm>
          <a:prstGeom prst="wedgeRoundRectCallout">
            <a:avLst>
              <a:gd name="adj1" fmla="val 63730"/>
              <a:gd name="adj2" fmla="val -4958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 cmpd="sng">
            <a:solidFill>
              <a:srgbClr val="C0504D"/>
            </a:solidFill>
            <a:miter lim="800000"/>
          </a:ln>
        </p:spPr>
        <p:txBody>
          <a:bodyPr wrap="none" lIns="91436" tIns="45718" rIns="91436" bIns="45718" anchor="ctr"/>
          <a:lstStyle/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通过传递获得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的原文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Rounded Rectangular Callout 17"/>
          <p:cNvSpPr>
            <a:spLocks noChangeArrowheads="1"/>
          </p:cNvSpPr>
          <p:nvPr/>
        </p:nvSpPr>
        <p:spPr bwMode="auto">
          <a:xfrm rot="10800000" flipV="1">
            <a:off x="1905000" y="1143000"/>
            <a:ext cx="1752600" cy="857250"/>
          </a:xfrm>
          <a:prstGeom prst="wedgeRoundRectCallout">
            <a:avLst>
              <a:gd name="adj1" fmla="val -35885"/>
              <a:gd name="adj2" fmla="val -80918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 cmpd="sng">
            <a:solidFill>
              <a:srgbClr val="C0504D"/>
            </a:solidFill>
            <a:miter lim="800000"/>
          </a:ln>
        </p:spPr>
        <p:txBody>
          <a:bodyPr wrap="none" lIns="91436" tIns="45718" rIns="91436" bIns="45718" anchor="ctr"/>
          <a:lstStyle/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在邮箱状态下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对资料进行操作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ŝḻíďè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8" name="图片 35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775" y="6298951"/>
            <a:ext cx="1000125" cy="35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2"/>
          <p:cNvGrpSpPr/>
          <p:nvPr/>
        </p:nvGrpSpPr>
        <p:grpSpPr bwMode="auto">
          <a:xfrm>
            <a:off x="2209800" y="1524000"/>
            <a:ext cx="6629400" cy="1068388"/>
            <a:chOff x="0" y="0"/>
            <a:chExt cx="2976" cy="432"/>
          </a:xfrm>
        </p:grpSpPr>
        <p:sp>
          <p:nvSpPr>
            <p:cNvPr id="34" name="AutoShape 3"/>
            <p:cNvSpPr>
              <a:spLocks noChangeArrowheads="1"/>
            </p:cNvSpPr>
            <p:nvPr/>
          </p:nvSpPr>
          <p:spPr bwMode="auto">
            <a:xfrm>
              <a:off x="240" y="75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rgbClr val="333399"/>
            </a:solidFill>
            <a:ln w="12700">
              <a:solidFill>
                <a:srgbClr val="FFFFFF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5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432" cy="432"/>
            </a:xfrm>
            <a:prstGeom prst="diamond">
              <a:avLst/>
            </a:prstGeom>
            <a:solidFill>
              <a:srgbClr val="333399"/>
            </a:solidFill>
            <a:ln w="25400">
              <a:solidFill>
                <a:srgbClr val="FFFFFF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384" y="94"/>
              <a:ext cx="216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</a:rPr>
                <a:t>读秀的图书</a:t>
              </a: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</a:rPr>
                <a:t>整合</a:t>
              </a:r>
              <a:endParaRPr kumimoji="0" lang="zh-CN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136" y="110"/>
              <a:ext cx="159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8" name="Group 7"/>
          <p:cNvGrpSpPr/>
          <p:nvPr/>
        </p:nvGrpSpPr>
        <p:grpSpPr bwMode="auto">
          <a:xfrm>
            <a:off x="2286000" y="3581400"/>
            <a:ext cx="6477000" cy="1066800"/>
            <a:chOff x="0" y="0"/>
            <a:chExt cx="2976" cy="432"/>
          </a:xfrm>
        </p:grpSpPr>
        <p:sp>
          <p:nvSpPr>
            <p:cNvPr id="39" name="AutoShape 8"/>
            <p:cNvSpPr>
              <a:spLocks noChangeArrowheads="1"/>
            </p:cNvSpPr>
            <p:nvPr/>
          </p:nvSpPr>
          <p:spPr bwMode="auto">
            <a:xfrm>
              <a:off x="240" y="75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12700">
              <a:solidFill>
                <a:srgbClr val="FFFFFF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432" cy="432"/>
            </a:xfrm>
            <a:prstGeom prst="diamond">
              <a:avLst/>
            </a:prstGeom>
            <a:solidFill>
              <a:srgbClr val="BBE0E3"/>
            </a:solidFill>
            <a:ln w="25400">
              <a:solidFill>
                <a:srgbClr val="FFFFFF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384" y="98"/>
              <a:ext cx="2466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</a:rPr>
                <a:t>  </a:t>
              </a:r>
              <a:r>
                <a:rPr kumimoji="0" lang="zh-CN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</a:rPr>
                <a:t>读秀</a:t>
              </a:r>
              <a:r>
                <a:rPr lang="zh-CN" altLang="en-US" sz="36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楷体_GB2312" pitchFamily="49" charset="-122"/>
                </a:rPr>
                <a:t>的图书全文</a:t>
              </a:r>
              <a:r>
                <a:rPr kumimoji="0" lang="zh-CN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</a:rPr>
                <a:t>搜索</a:t>
              </a:r>
              <a:endParaRPr kumimoji="0" lang="zh-CN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42" name="Text Box 11"/>
            <p:cNvSpPr txBox="1">
              <a:spLocks noChangeArrowheads="1"/>
            </p:cNvSpPr>
            <p:nvPr/>
          </p:nvSpPr>
          <p:spPr bwMode="auto">
            <a:xfrm>
              <a:off x="148" y="117"/>
              <a:ext cx="164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pitchFamily="2" charset="0"/>
                  <a:ea typeface="黑体" panose="02010609060101010101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724" y="0"/>
            <a:ext cx="129774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17"/>
          <p:cNvSpPr>
            <a:spLocks noChangeArrowheads="1"/>
          </p:cNvSpPr>
          <p:nvPr/>
        </p:nvSpPr>
        <p:spPr bwMode="auto">
          <a:xfrm rot="10800000" flipV="1">
            <a:off x="936625" y="3429000"/>
            <a:ext cx="2363789" cy="857250"/>
          </a:xfrm>
          <a:prstGeom prst="wedgeRoundRectCallout">
            <a:avLst>
              <a:gd name="adj1" fmla="val -24486"/>
              <a:gd name="adj2" fmla="val -73153"/>
              <a:gd name="adj3" fmla="val 16667"/>
            </a:avLst>
          </a:prstGeom>
          <a:gradFill rotWithShape="0">
            <a:gsLst>
              <a:gs pos="0">
                <a:srgbClr val="6C2D2B"/>
              </a:gs>
              <a:gs pos="50000">
                <a:srgbClr val="C0504D"/>
              </a:gs>
              <a:gs pos="100000">
                <a:srgbClr val="6C2D2B"/>
              </a:gs>
            </a:gsLst>
            <a:lin ang="2700000" scaled="1"/>
          </a:gradFill>
          <a:ln w="12700" algn="ctr">
            <a:solidFill>
              <a:srgbClr val="C0504D"/>
            </a:solidFill>
            <a:round/>
          </a:ln>
          <a:effectLst>
            <a:outerShdw dist="12700" dir="8100000" sy="-23000" kx="800382" algn="br" rotWithShape="0">
              <a:srgbClr val="000000">
                <a:alpha val="20000"/>
              </a:srgbClr>
            </a:outerShdw>
          </a:effectLst>
        </p:spPr>
        <p:txBody>
          <a:bodyPr wrap="none" lIns="91436" tIns="45718" rIns="91436" bIns="45718" anchor="ctr"/>
          <a:lstStyle/>
          <a:p>
            <a:pPr marL="0" marR="0" lvl="0" indent="0" algn="ctr" defTabSz="91313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全文检索“电子交易”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26"/>
            <a:ext cx="12192000" cy="687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/>
          <p:nvPr/>
        </p:nvSpPr>
        <p:spPr bwMode="auto">
          <a:xfrm rot="10800000" flipV="1">
            <a:off x="2324100" y="2413000"/>
            <a:ext cx="1714500" cy="571500"/>
          </a:xfrm>
          <a:prstGeom prst="wedgeRoundRectCallout">
            <a:avLst>
              <a:gd name="adj1" fmla="val 64228"/>
              <a:gd name="adj2" fmla="val 18447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 cmpd="sng">
            <a:solidFill>
              <a:srgbClr val="A11536"/>
            </a:solidFill>
            <a:miter lim="800000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  <p:txBody>
          <a:bodyPr wrap="none" lIns="91436" tIns="45718" rIns="91436" bIns="45718" anchor="ctr"/>
          <a:lstStyle/>
          <a:p>
            <a:pPr marL="0" marR="0" lvl="0" indent="0" algn="ctr" defTabSz="91313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点击标题超链接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"/>
            <a:ext cx="12192000" cy="698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/>
          <p:nvPr/>
        </p:nvSpPr>
        <p:spPr bwMode="auto">
          <a:xfrm rot="10800000" flipV="1">
            <a:off x="8982075" y="3663842"/>
            <a:ext cx="1524001" cy="685800"/>
          </a:xfrm>
          <a:prstGeom prst="wedgeRoundRectCallout">
            <a:avLst>
              <a:gd name="adj1" fmla="val 68364"/>
              <a:gd name="adj2" fmla="val -6980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 cmpd="sng">
            <a:noFill/>
            <a:miter lim="800000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  <p:txBody>
          <a:bodyPr wrap="none" lIns="91436" tIns="45718" rIns="91436" bIns="45718" anchor="ctr"/>
          <a:lstStyle>
            <a:lvl1pPr defTabSz="91313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1pPr>
            <a:lvl2pPr marL="742950" indent="-285750" defTabSz="91313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2pPr>
            <a:lvl3pPr marL="1143000" indent="-228600" defTabSz="91313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3pPr>
            <a:lvl4pPr marL="1600200" indent="-228600" defTabSz="91313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4pPr>
            <a:lvl5pPr marL="2057400" indent="-228600" defTabSz="91313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2" charset="-122"/>
              </a:defRPr>
            </a:lvl9pPr>
          </a:lstStyle>
          <a:p>
            <a:pPr marL="0" marR="0" lvl="0" indent="0" algn="ctr" defTabSz="91313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取消阅览器，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0" marR="0" lvl="0" indent="0" algn="ctr" defTabSz="91313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在线直接阅读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Rounded Rectangular Callout 17"/>
          <p:cNvSpPr/>
          <p:nvPr/>
        </p:nvSpPr>
        <p:spPr bwMode="auto">
          <a:xfrm rot="10800000" flipV="1">
            <a:off x="1924050" y="635793"/>
            <a:ext cx="3505200" cy="785813"/>
          </a:xfrm>
          <a:prstGeom prst="wedgeRoundRectCallout">
            <a:avLst>
              <a:gd name="adj1" fmla="val -36553"/>
              <a:gd name="adj2" fmla="val -75176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 cmpd="sng">
            <a:noFill/>
            <a:miter lim="800000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  <p:txBody>
          <a:bodyPr wrap="none" lIns="91436" tIns="45718" rIns="91436" bIns="45718" anchor="ctr"/>
          <a:lstStyle/>
          <a:p>
            <a:pPr marL="0" marR="0" lvl="0" indent="0" algn="ctr" defTabSz="91313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对页面进行放大缩小、文字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0" marR="0" lvl="0" indent="0" algn="ctr" defTabSz="91313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提取、保存、查看本页来源等操作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Rounded Rectangular Callout 17"/>
          <p:cNvSpPr/>
          <p:nvPr/>
        </p:nvSpPr>
        <p:spPr bwMode="auto">
          <a:xfrm rot="10800000" flipV="1">
            <a:off x="6096000" y="2263561"/>
            <a:ext cx="2000250" cy="785815"/>
          </a:xfrm>
          <a:prstGeom prst="wedgeRoundRectCallout">
            <a:avLst>
              <a:gd name="adj1" fmla="val 66727"/>
              <a:gd name="adj2" fmla="val 47768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 cmpd="sng">
            <a:noFill/>
            <a:miter lim="800000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  <p:txBody>
          <a:bodyPr wrap="none" lIns="91436" tIns="45718" rIns="91436" bIns="45718" anchor="ctr"/>
          <a:lstStyle/>
          <a:p>
            <a:pPr marL="0" marR="0" lvl="0" indent="0" algn="ctr" defTabSz="91313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检索词在原文中</a:t>
            </a:r>
            <a:b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标亮显示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45" y="-25399"/>
            <a:ext cx="12215890" cy="70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/>
          <p:nvPr/>
        </p:nvSpPr>
        <p:spPr bwMode="auto">
          <a:xfrm rot="10800000" flipV="1">
            <a:off x="5194300" y="292100"/>
            <a:ext cx="1500188" cy="571500"/>
          </a:xfrm>
          <a:prstGeom prst="wedgeRoundRectCallout">
            <a:avLst>
              <a:gd name="adj1" fmla="val 64808"/>
              <a:gd name="adj2" fmla="val -48712"/>
              <a:gd name="adj3" fmla="val 16667"/>
            </a:avLst>
          </a:prstGeom>
          <a:gradFill>
            <a:gsLst>
              <a:gs pos="0">
                <a:srgbClr val="C0504D">
                  <a:gamma/>
                  <a:shade val="56078"/>
                  <a:invGamma/>
                </a:srgbClr>
              </a:gs>
              <a:gs pos="50000">
                <a:srgbClr val="C0504D"/>
              </a:gs>
              <a:gs pos="100000">
                <a:srgbClr val="C0504D">
                  <a:gamma/>
                  <a:shade val="56078"/>
                  <a:invGamma/>
                </a:srgbClr>
              </a:gs>
            </a:gsLst>
            <a:lin ang="2700000" scaled="1"/>
          </a:gradFill>
          <a:ln w="127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36" tIns="45718" rIns="91436" bIns="45718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</a:rPr>
              <a:t>文字</a:t>
            </a:r>
            <a:r>
              <a:rPr lang="zh-CN" alt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宋体" panose="02010600030101010101" pitchFamily="2" charset="-122"/>
              </a:rPr>
              <a:t>提取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</a:rPr>
              <a:t>功能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631" y="0"/>
            <a:ext cx="125832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17"/>
          <p:cNvSpPr>
            <a:spLocks noChangeArrowheads="1"/>
          </p:cNvSpPr>
          <p:nvPr/>
        </p:nvSpPr>
        <p:spPr bwMode="auto">
          <a:xfrm rot="10800000" flipV="1">
            <a:off x="660400" y="3429000"/>
            <a:ext cx="2393949" cy="857250"/>
          </a:xfrm>
          <a:prstGeom prst="wedgeRoundRectCallout">
            <a:avLst>
              <a:gd name="adj1" fmla="val -24486"/>
              <a:gd name="adj2" fmla="val -73153"/>
              <a:gd name="adj3" fmla="val 16667"/>
            </a:avLst>
          </a:prstGeom>
          <a:gradFill rotWithShape="0">
            <a:gsLst>
              <a:gs pos="0">
                <a:srgbClr val="6C2D2B"/>
              </a:gs>
              <a:gs pos="50000">
                <a:srgbClr val="C0504D"/>
              </a:gs>
              <a:gs pos="100000">
                <a:srgbClr val="6C2D2B"/>
              </a:gs>
            </a:gsLst>
            <a:lin ang="2700000" scaled="1"/>
          </a:gradFill>
          <a:ln w="12700" algn="ctr">
            <a:solidFill>
              <a:srgbClr val="C0504D"/>
            </a:solidFill>
            <a:round/>
          </a:ln>
          <a:effectLst>
            <a:outerShdw dist="12700" dir="8100000" sy="-23000" kx="800382" algn="br" rotWithShape="0">
              <a:srgbClr val="000000">
                <a:alpha val="20000"/>
              </a:srgbClr>
            </a:outerShdw>
          </a:effectLst>
        </p:spPr>
        <p:txBody>
          <a:bodyPr wrap="none" lIns="91436" tIns="45718" rIns="91436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例如以“</a:t>
            </a:r>
            <a:r>
              <a:rPr lang="zh-CN" altLang="en-US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金融危机</a:t>
            </a:r>
            <a:r>
              <a:rPr lang="zh-CN" altLang="zh-CN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”</a:t>
            </a:r>
            <a:br>
              <a:rPr lang="zh-CN" altLang="en-US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lang="zh-CN" altLang="zh-CN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为关键字检索图书</a:t>
            </a:r>
            <a:endParaRPr lang="zh-CN" altLang="en-US" b="1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196"/>
            <a:ext cx="12192000" cy="697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/>
          <p:nvPr/>
        </p:nvSpPr>
        <p:spPr bwMode="auto">
          <a:xfrm rot="10800000" flipV="1">
            <a:off x="8890000" y="2311400"/>
            <a:ext cx="1500188" cy="642938"/>
          </a:xfrm>
          <a:prstGeom prst="wedgeRoundRectCallout">
            <a:avLst>
              <a:gd name="adj1" fmla="val 94992"/>
              <a:gd name="adj2" fmla="val 10413"/>
              <a:gd name="adj3" fmla="val 16667"/>
            </a:avLst>
          </a:prstGeom>
          <a:gradFill>
            <a:gsLst>
              <a:gs pos="0">
                <a:srgbClr val="C0504D">
                  <a:gamma/>
                  <a:shade val="56078"/>
                  <a:invGamma/>
                </a:srgbClr>
              </a:gs>
              <a:gs pos="50000">
                <a:srgbClr val="C0504D"/>
              </a:gs>
              <a:gs pos="100000">
                <a:srgbClr val="C0504D">
                  <a:gamma/>
                  <a:shade val="56078"/>
                  <a:invGamma/>
                </a:srgbClr>
              </a:gs>
            </a:gsLst>
            <a:lin ang="2700000" scaled="1"/>
          </a:gradFill>
          <a:ln w="127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36" tIns="45718" rIns="91436" bIns="45718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</a:rPr>
              <a:t>文字识别完成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90" y="0"/>
            <a:ext cx="12215890" cy="698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/>
          <p:nvPr/>
        </p:nvSpPr>
        <p:spPr bwMode="auto">
          <a:xfrm rot="10800000" flipV="1">
            <a:off x="8166100" y="514350"/>
            <a:ext cx="1500188" cy="571500"/>
          </a:xfrm>
          <a:prstGeom prst="wedgeRoundRectCallout">
            <a:avLst>
              <a:gd name="adj1" fmla="val 74332"/>
              <a:gd name="adj2" fmla="val -90379"/>
              <a:gd name="adj3" fmla="val 16667"/>
            </a:avLst>
          </a:prstGeom>
          <a:gradFill>
            <a:gsLst>
              <a:gs pos="0">
                <a:srgbClr val="C0504D">
                  <a:gamma/>
                  <a:shade val="56078"/>
                  <a:invGamma/>
                </a:srgbClr>
              </a:gs>
              <a:gs pos="50000">
                <a:srgbClr val="C0504D"/>
              </a:gs>
              <a:gs pos="100000">
                <a:srgbClr val="C0504D">
                  <a:gamma/>
                  <a:shade val="56078"/>
                  <a:invGamma/>
                </a:srgbClr>
              </a:gs>
            </a:gsLst>
            <a:lin ang="2700000" scaled="1"/>
          </a:gradFill>
          <a:ln w="127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36" tIns="45718" rIns="91436" bIns="45718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宋体" panose="02010600030101010101" pitchFamily="2" charset="-122"/>
              </a:rPr>
              <a:t>点击资料来源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/>
          <p:nvPr/>
        </p:nvSpPr>
        <p:spPr bwMode="auto">
          <a:xfrm rot="10800000" flipV="1">
            <a:off x="8229601" y="1828800"/>
            <a:ext cx="1571625" cy="857250"/>
          </a:xfrm>
          <a:prstGeom prst="wedgeRoundRectCallout">
            <a:avLst>
              <a:gd name="adj1" fmla="val 66195"/>
              <a:gd name="adj2" fmla="val 20304"/>
              <a:gd name="adj3" fmla="val 16667"/>
            </a:avLst>
          </a:prstGeom>
          <a:gradFill>
            <a:gsLst>
              <a:gs pos="0">
                <a:srgbClr val="C0504D">
                  <a:gamma/>
                  <a:shade val="56078"/>
                  <a:invGamma/>
                </a:srgbClr>
              </a:gs>
              <a:gs pos="50000">
                <a:srgbClr val="C0504D"/>
              </a:gs>
              <a:gs pos="100000">
                <a:srgbClr val="C0504D">
                  <a:gamma/>
                  <a:shade val="56078"/>
                  <a:invGamma/>
                </a:srgbClr>
              </a:gs>
            </a:gsLst>
            <a:lin ang="2700000" scaled="1"/>
          </a:gradFill>
          <a:ln w="127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36" tIns="45718" rIns="91436" bIns="45718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</a:rPr>
              <a:t>从资料来源</a:t>
            </a:r>
            <a:b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</a:rPr>
            </a:b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</a:rPr>
              <a:t>到达图书信息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9"/>
            <a:ext cx="12192000" cy="700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>
            <a:spLocks noChangeArrowheads="1"/>
          </p:cNvSpPr>
          <p:nvPr/>
        </p:nvSpPr>
        <p:spPr bwMode="auto">
          <a:xfrm rot="10800000" flipV="1">
            <a:off x="1714500" y="558800"/>
            <a:ext cx="2057400" cy="857250"/>
          </a:xfrm>
          <a:prstGeom prst="wedgeRoundRectCallout">
            <a:avLst>
              <a:gd name="adj1" fmla="val -52703"/>
              <a:gd name="adj2" fmla="val -82597"/>
              <a:gd name="adj3" fmla="val 16667"/>
            </a:avLst>
          </a:prstGeom>
          <a:gradFill rotWithShape="0">
            <a:gsLst>
              <a:gs pos="0">
                <a:srgbClr val="6C2D2B"/>
              </a:gs>
              <a:gs pos="50000">
                <a:srgbClr val="C0504D"/>
              </a:gs>
              <a:gs pos="100000">
                <a:srgbClr val="6C2D2B"/>
              </a:gs>
            </a:gsLst>
            <a:lin ang="2700000" scaled="1"/>
          </a:gradFill>
          <a:ln w="12700" algn="ctr">
            <a:solidFill>
              <a:srgbClr val="C0504D"/>
            </a:solidFill>
            <a:round/>
          </a:ln>
        </p:spPr>
        <p:txBody>
          <a:bodyPr wrap="none" lIns="91436" tIns="45718" rIns="91436" bIns="45718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</a:rPr>
              <a:t>通过目录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</a:rPr>
              <a:t>查询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</a:rPr>
              <a:t>、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</a:rPr>
              <a:t>文献传递等获取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09" y="-12700"/>
            <a:ext cx="124546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>
            <a:spLocks noChangeArrowheads="1"/>
          </p:cNvSpPr>
          <p:nvPr/>
        </p:nvSpPr>
        <p:spPr bwMode="auto">
          <a:xfrm rot="10800000" flipV="1">
            <a:off x="930275" y="3276600"/>
            <a:ext cx="2051049" cy="857250"/>
          </a:xfrm>
          <a:prstGeom prst="wedgeRoundRectCallout">
            <a:avLst>
              <a:gd name="adj1" fmla="val -24486"/>
              <a:gd name="adj2" fmla="val -73153"/>
              <a:gd name="adj3" fmla="val 16667"/>
            </a:avLst>
          </a:prstGeom>
          <a:gradFill rotWithShape="0">
            <a:gsLst>
              <a:gs pos="0">
                <a:srgbClr val="6C2D2B"/>
              </a:gs>
              <a:gs pos="50000">
                <a:srgbClr val="C0504D"/>
              </a:gs>
              <a:gs pos="100000">
                <a:srgbClr val="6C2D2B"/>
              </a:gs>
            </a:gsLst>
            <a:lin ang="2700000" scaled="1"/>
          </a:gradFill>
          <a:ln w="12700" algn="ctr">
            <a:solidFill>
              <a:srgbClr val="C0504D"/>
            </a:solidFill>
            <a:round/>
          </a:ln>
          <a:effectLst>
            <a:outerShdw dist="12700" dir="8100000" sy="-23000" kx="800382" algn="br" rotWithShape="0">
              <a:srgbClr val="000000">
                <a:alpha val="20000"/>
              </a:srgbClr>
            </a:outerShdw>
          </a:effectLst>
        </p:spPr>
        <p:txBody>
          <a:bodyPr wrap="none" lIns="91436" tIns="45718" rIns="91436" bIns="45718" anchor="ctr"/>
          <a:lstStyle/>
          <a:p>
            <a:pPr marL="0" marR="0" lvl="0" indent="0" algn="ctr" defTabSz="91313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输入检索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0" marR="0" lvl="0" indent="0" algn="ctr" defTabSz="91313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“第一本电子图书”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005"/>
            <a:ext cx="12192002" cy="698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17"/>
          <p:cNvSpPr>
            <a:spLocks noChangeArrowheads="1"/>
          </p:cNvSpPr>
          <p:nvPr/>
        </p:nvSpPr>
        <p:spPr bwMode="auto">
          <a:xfrm rot="10800000" flipV="1">
            <a:off x="2352675" y="2196469"/>
            <a:ext cx="1812924" cy="407991"/>
          </a:xfrm>
          <a:prstGeom prst="wedgeRoundRectCallout">
            <a:avLst>
              <a:gd name="adj1" fmla="val 67564"/>
              <a:gd name="adj2" fmla="val 56454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 cmpd="sng">
            <a:solidFill>
              <a:srgbClr val="C0504D"/>
            </a:solidFill>
            <a:miter lim="800000"/>
          </a:ln>
        </p:spPr>
        <p:txBody>
          <a:bodyPr wrap="none" lIns="91436" tIns="45718" rIns="91436" bIns="45718" anchor="ctr"/>
          <a:lstStyle/>
          <a:p>
            <a:pPr lvl="0" algn="ctr" defTabSz="9131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点击链接或阅读</a:t>
            </a:r>
            <a:endParaRPr lang="zh-CN" altLang="en-US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36"/>
            <a:ext cx="12192000" cy="696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7"/>
          <p:cNvSpPr>
            <a:spLocks noChangeArrowheads="1"/>
          </p:cNvSpPr>
          <p:nvPr/>
        </p:nvSpPr>
        <p:spPr bwMode="auto">
          <a:xfrm>
            <a:off x="3701143" y="2666999"/>
            <a:ext cx="4457700" cy="857251"/>
          </a:xfrm>
          <a:prstGeom prst="roundRect">
            <a:avLst>
              <a:gd name="adj" fmla="val 16667"/>
            </a:avLst>
          </a:prstGeom>
          <a:solidFill>
            <a:srgbClr val="E46C0A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Rounded Rectangular Callout 17"/>
          <p:cNvSpPr>
            <a:spLocks noChangeArrowheads="1"/>
          </p:cNvSpPr>
          <p:nvPr/>
        </p:nvSpPr>
        <p:spPr bwMode="auto">
          <a:xfrm rot="10800000" flipV="1">
            <a:off x="6096000" y="952500"/>
            <a:ext cx="2889248" cy="857250"/>
          </a:xfrm>
          <a:prstGeom prst="wedgeRoundRectCallout">
            <a:avLst>
              <a:gd name="adj1" fmla="val 59135"/>
              <a:gd name="adj2" fmla="val 114753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>
            <a:solidFill>
              <a:srgbClr val="C0504D"/>
            </a:solidFill>
            <a:miter lim="800000"/>
          </a:ln>
        </p:spPr>
        <p:txBody>
          <a:bodyPr wrap="none" lIns="91436" tIns="45718" rIns="91436" bIns="45718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</a:rPr>
              <a:t>找到“第一本电子书”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</a:rPr>
              <a:t>诞生于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</a:rPr>
              <a:t>1971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</a:rPr>
              <a:t>年古腾堡工程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4" grpId="1" animBg="1" autoUpdateAnimBg="0"/>
      <p:bldP spid="4" grpId="2" animBg="1" autoUpdateAnimBg="0"/>
      <p:bldP spid="5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" y="-18990"/>
            <a:ext cx="12190354" cy="699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7"/>
          <p:cNvSpPr>
            <a:spLocks noChangeArrowheads="1"/>
          </p:cNvSpPr>
          <p:nvPr/>
        </p:nvSpPr>
        <p:spPr bwMode="auto">
          <a:xfrm>
            <a:off x="5438775" y="330200"/>
            <a:ext cx="2438400" cy="860425"/>
          </a:xfrm>
          <a:prstGeom prst="roundRect">
            <a:avLst>
              <a:gd name="adj" fmla="val 16667"/>
            </a:avLst>
          </a:prstGeom>
          <a:solidFill>
            <a:srgbClr val="E46C0A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4" grpId="1" animBg="1" autoUpdateAnimBg="0"/>
      <p:bldP spid="4" grpId="2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s1iḓ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šļïďè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dirty="0"/>
              <a:t> </a:t>
            </a:r>
            <a:endParaRPr lang="en-GB" altLang="zh-CN" dirty="0"/>
          </a:p>
        </p:txBody>
      </p:sp>
      <p:sp>
        <p:nvSpPr>
          <p:cNvPr id="2" name="îşlíḋè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5033"/>
            <a:ext cx="1240355" cy="40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3"/>
          <p:cNvSpPr>
            <a:spLocks noChangeArrowheads="1" noChangeShapeType="1"/>
          </p:cNvSpPr>
          <p:nvPr/>
        </p:nvSpPr>
        <p:spPr bwMode="auto">
          <a:xfrm>
            <a:off x="3216275" y="2997200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kern="10" dirty="0">
                <a:ln w="19050">
                  <a:solidFill>
                    <a:srgbClr val="FFFFFF"/>
                  </a:solidFill>
                  <a:round/>
                </a:ln>
                <a:gradFill rotWithShape="1">
                  <a:gsLst>
                    <a:gs pos="0">
                      <a:srgbClr val="BBE0E3"/>
                    </a:gs>
                    <a:gs pos="100000">
                      <a:srgbClr val="333399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ea typeface="黑体" panose="02010609060101010101" pitchFamily="2" charset="-122"/>
                <a:cs typeface="Arial" panose="020B0604020202020204" pitchFamily="34" charset="0"/>
              </a:rPr>
              <a:t>Thank You !</a:t>
            </a:r>
            <a:endParaRPr lang="zh-CN" altLang="en-US" sz="3600" b="1" kern="10" dirty="0">
              <a:ln w="19050">
                <a:solidFill>
                  <a:srgbClr val="FFFFFF"/>
                </a:solidFill>
                <a:round/>
              </a:ln>
              <a:gradFill rotWithShape="1">
                <a:gsLst>
                  <a:gs pos="0">
                    <a:srgbClr val="BBE0E3"/>
                  </a:gs>
                  <a:gs pos="100000">
                    <a:srgbClr val="333399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69255" y="4721860"/>
            <a:ext cx="1600200" cy="16002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496" y="-31749"/>
            <a:ext cx="12602292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1911590" y="1025325"/>
            <a:ext cx="2523281" cy="369332"/>
          </a:xfrm>
          <a:prstGeom prst="rect">
            <a:avLst/>
          </a:prstGeom>
          <a:noFill/>
          <a:ln w="41275">
            <a:solidFill>
              <a:srgbClr val="00B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圆角矩形 7"/>
          <p:cNvSpPr>
            <a:spLocks noChangeArrowheads="1"/>
          </p:cNvSpPr>
          <p:nvPr/>
        </p:nvSpPr>
        <p:spPr bwMode="auto">
          <a:xfrm>
            <a:off x="2147747" y="1491688"/>
            <a:ext cx="1066800" cy="1456480"/>
          </a:xfrm>
          <a:prstGeom prst="roundRect">
            <a:avLst>
              <a:gd name="adj" fmla="val 16667"/>
            </a:avLst>
          </a:prstGeom>
          <a:solidFill>
            <a:srgbClr val="E46C0A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Rounded Rectangular Callout 17"/>
          <p:cNvSpPr>
            <a:spLocks noChangeArrowheads="1"/>
          </p:cNvSpPr>
          <p:nvPr/>
        </p:nvSpPr>
        <p:spPr bwMode="auto">
          <a:xfrm rot="10800000" flipV="1">
            <a:off x="788847" y="1819638"/>
            <a:ext cx="1214438" cy="714375"/>
          </a:xfrm>
          <a:prstGeom prst="wedgeRoundRectCallout">
            <a:avLst>
              <a:gd name="adj1" fmla="val -57588"/>
              <a:gd name="adj2" fmla="val -11991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 cmpd="sng">
            <a:solidFill>
              <a:srgbClr val="C0504D"/>
            </a:solidFill>
            <a:miter lim="800000"/>
          </a:ln>
        </p:spPr>
        <p:txBody>
          <a:bodyPr wrap="none" lIns="91436" tIns="45718" rIns="91436" bIns="45718" anchor="ctr"/>
          <a:lstStyle/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图书封面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圆角矩形 13"/>
          <p:cNvSpPr>
            <a:spLocks noChangeArrowheads="1"/>
          </p:cNvSpPr>
          <p:nvPr/>
        </p:nvSpPr>
        <p:spPr bwMode="auto">
          <a:xfrm>
            <a:off x="3227247" y="3340100"/>
            <a:ext cx="2523281" cy="442733"/>
          </a:xfrm>
          <a:prstGeom prst="roundRect">
            <a:avLst>
              <a:gd name="adj" fmla="val 16667"/>
            </a:avLst>
          </a:prstGeom>
          <a:solidFill>
            <a:srgbClr val="E46C0A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Rounded Rectangular Callout 17"/>
          <p:cNvSpPr>
            <a:spLocks noChangeArrowheads="1"/>
          </p:cNvSpPr>
          <p:nvPr/>
        </p:nvSpPr>
        <p:spPr bwMode="auto">
          <a:xfrm rot="10800000" flipV="1">
            <a:off x="1779447" y="3340101"/>
            <a:ext cx="1214438" cy="714375"/>
          </a:xfrm>
          <a:prstGeom prst="wedgeRoundRectCallout">
            <a:avLst>
              <a:gd name="adj1" fmla="val -57588"/>
              <a:gd name="adj2" fmla="val -11991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 cmpd="sng">
            <a:solidFill>
              <a:srgbClr val="C0504D"/>
            </a:solidFill>
            <a:miter lim="800000"/>
          </a:ln>
        </p:spPr>
        <p:txBody>
          <a:bodyPr wrap="none" lIns="91436" tIns="45718" rIns="91436" bIns="45718" anchor="ctr"/>
          <a:lstStyle/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图书目录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4" grpId="1" animBg="1" autoUpdateAnimBg="0"/>
      <p:bldP spid="5" grpId="0" animBg="1" autoUpdateAnimBg="0"/>
      <p:bldP spid="5" grpId="1" animBg="1" autoUpdateAnimBg="0"/>
      <p:bldP spid="5" grpId="2" animBg="1" autoUpdateAnimBg="0"/>
      <p:bldP spid="5" grpId="3" animBg="1" autoUpdateAnimBg="0"/>
      <p:bldP spid="6" grpId="0" animBg="1" autoUpdateAnimBg="0"/>
      <p:bldP spid="6" grpId="1" animBg="1" autoUpdateAnimBg="0"/>
      <p:bldP spid="7" grpId="0" animBg="1" autoUpdateAnimBg="0"/>
      <p:bldP spid="7" grpId="1" animBg="1" autoUpdateAnimBg="0"/>
      <p:bldP spid="7" grpId="2" animBg="1" autoUpdateAnimBg="0"/>
      <p:bldP spid="7" grpId="3" animBg="1" autoUpdateAnimBg="0"/>
      <p:bldP spid="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1" y="-5514"/>
            <a:ext cx="12204702" cy="729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13"/>
          <p:cNvSpPr>
            <a:spLocks noChangeArrowheads="1"/>
          </p:cNvSpPr>
          <p:nvPr/>
        </p:nvSpPr>
        <p:spPr bwMode="auto">
          <a:xfrm>
            <a:off x="3759725" y="2325183"/>
            <a:ext cx="1412349" cy="255850"/>
          </a:xfrm>
          <a:prstGeom prst="roundRect">
            <a:avLst>
              <a:gd name="adj" fmla="val 16667"/>
            </a:avLst>
          </a:prstGeom>
          <a:solidFill>
            <a:srgbClr val="E46C0A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Rounded Rectangular Callout 17"/>
          <p:cNvSpPr>
            <a:spLocks noChangeArrowheads="1"/>
          </p:cNvSpPr>
          <p:nvPr/>
        </p:nvSpPr>
        <p:spPr bwMode="auto">
          <a:xfrm rot="10800000" flipV="1">
            <a:off x="292626" y="2172783"/>
            <a:ext cx="1595438" cy="1066800"/>
          </a:xfrm>
          <a:prstGeom prst="wedgeRoundRectCallout">
            <a:avLst>
              <a:gd name="adj1" fmla="val -77630"/>
              <a:gd name="adj2" fmla="val -17203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 cmpd="sng">
            <a:solidFill>
              <a:srgbClr val="C0504D"/>
            </a:solidFill>
            <a:miter lim="800000"/>
          </a:ln>
        </p:spPr>
        <p:txBody>
          <a:bodyPr wrap="none" lIns="91436" tIns="45718" rIns="91436" bIns="45718" anchor="ctr"/>
          <a:lstStyle/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点击封面或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书名链接进入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圆角矩形 13"/>
          <p:cNvSpPr>
            <a:spLocks noChangeArrowheads="1"/>
          </p:cNvSpPr>
          <p:nvPr/>
        </p:nvSpPr>
        <p:spPr bwMode="auto">
          <a:xfrm>
            <a:off x="2514001" y="2325183"/>
            <a:ext cx="1066800" cy="1447800"/>
          </a:xfrm>
          <a:prstGeom prst="roundRect">
            <a:avLst>
              <a:gd name="adj" fmla="val 16667"/>
            </a:avLst>
          </a:prstGeom>
          <a:solidFill>
            <a:srgbClr val="E46C0A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4" grpId="1" animBg="1" autoUpdateAnimBg="0"/>
      <p:bldP spid="4" grpId="2" animBg="1" autoUpdateAnimBg="0"/>
      <p:bldP spid="6" grpId="0" animBg="1" autoUpdateAnimBg="0"/>
      <p:bldP spid="6" grpId="1" animBg="1" autoUpdateAnimBg="0"/>
      <p:bldP spid="6" grpId="2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31" y="3750"/>
            <a:ext cx="12208262" cy="685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>
            <a:spLocks noChangeArrowheads="1"/>
          </p:cNvSpPr>
          <p:nvPr/>
        </p:nvSpPr>
        <p:spPr bwMode="auto">
          <a:xfrm rot="10800000" flipV="1">
            <a:off x="7443787" y="1876425"/>
            <a:ext cx="1114425" cy="711201"/>
          </a:xfrm>
          <a:prstGeom prst="wedgeRoundRectCallout">
            <a:avLst>
              <a:gd name="adj1" fmla="val 76190"/>
              <a:gd name="adj2" fmla="val 34565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>
            <a:solidFill>
              <a:srgbClr val="C0504D"/>
            </a:solidFill>
            <a:miter lim="800000"/>
          </a:ln>
        </p:spPr>
        <p:txBody>
          <a:bodyPr wrap="none" lIns="91436" tIns="45718" rIns="91436" bIns="45718" anchor="ctr"/>
          <a:lstStyle/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图书封面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图书信息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990599" y="5092700"/>
            <a:ext cx="7134225" cy="1663700"/>
          </a:xfrm>
          <a:prstGeom prst="ellipse">
            <a:avLst/>
          </a:prstGeom>
          <a:solidFill>
            <a:srgbClr val="4F81BD">
              <a:alpha val="0"/>
            </a:srgbClr>
          </a:solidFill>
          <a:ln w="28575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4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14968"/>
            <a:ext cx="12223750" cy="703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>
            <a:spLocks noChangeArrowheads="1"/>
          </p:cNvSpPr>
          <p:nvPr/>
        </p:nvSpPr>
        <p:spPr bwMode="auto">
          <a:xfrm rot="10800000" flipV="1">
            <a:off x="8458201" y="2038350"/>
            <a:ext cx="1357313" cy="857250"/>
          </a:xfrm>
          <a:prstGeom prst="wedgeRoundRectCallout">
            <a:avLst>
              <a:gd name="adj1" fmla="val 93278"/>
              <a:gd name="adj2" fmla="val 42898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 cmpd="sng">
            <a:solidFill>
              <a:srgbClr val="C0504D"/>
            </a:solidFill>
            <a:miter lim="800000"/>
          </a:ln>
        </p:spPr>
        <p:txBody>
          <a:bodyPr wrap="none" lIns="91436" tIns="45718" rIns="91436" bIns="45718" anchor="ctr"/>
          <a:lstStyle/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图书版权页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20"/>
            <a:ext cx="12192002" cy="702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>
            <a:spLocks noChangeArrowheads="1"/>
          </p:cNvSpPr>
          <p:nvPr/>
        </p:nvSpPr>
        <p:spPr bwMode="auto">
          <a:xfrm rot="10800000" flipV="1">
            <a:off x="8596313" y="2071688"/>
            <a:ext cx="1357312" cy="857250"/>
          </a:xfrm>
          <a:prstGeom prst="wedgeRoundRectCallout">
            <a:avLst>
              <a:gd name="adj1" fmla="val 81111"/>
              <a:gd name="adj2" fmla="val 38454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 cmpd="sng">
            <a:solidFill>
              <a:srgbClr val="C0504D"/>
            </a:solidFill>
            <a:miter lim="800000"/>
          </a:ln>
        </p:spPr>
        <p:txBody>
          <a:bodyPr wrap="none" lIns="91436" tIns="45718" rIns="91436" bIns="45718" anchor="ctr"/>
          <a:lstStyle/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图书前言页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ṡļîḍ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2829"/>
            <a:ext cx="12192002" cy="699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7"/>
          <p:cNvSpPr>
            <a:spLocks noChangeArrowheads="1"/>
          </p:cNvSpPr>
          <p:nvPr/>
        </p:nvSpPr>
        <p:spPr bwMode="auto">
          <a:xfrm rot="10800000" flipV="1">
            <a:off x="8648701" y="2190750"/>
            <a:ext cx="1357313" cy="857250"/>
          </a:xfrm>
          <a:prstGeom prst="wedgeRoundRectCallout">
            <a:avLst>
              <a:gd name="adj1" fmla="val 72690"/>
              <a:gd name="adj2" fmla="val 42898"/>
              <a:gd name="adj3" fmla="val 16667"/>
            </a:avLst>
          </a:prstGeom>
          <a:gradFill rotWithShape="0">
            <a:gsLst>
              <a:gs pos="0">
                <a:srgbClr val="C0504D"/>
              </a:gs>
              <a:gs pos="50000">
                <a:srgbClr val="6C2D2B"/>
              </a:gs>
              <a:gs pos="100000">
                <a:srgbClr val="C0504D"/>
              </a:gs>
            </a:gsLst>
            <a:lin ang="18900000" scaled="1"/>
          </a:gradFill>
          <a:ln w="12700" cmpd="sng">
            <a:solidFill>
              <a:srgbClr val="C0504D"/>
            </a:solidFill>
            <a:miter lim="800000"/>
          </a:ln>
        </p:spPr>
        <p:txBody>
          <a:bodyPr wrap="none" lIns="91436" tIns="45718" rIns="91436" bIns="45718" anchor="ctr"/>
          <a:lstStyle/>
          <a:p>
            <a:pPr marL="0" marR="0" lvl="0" indent="0" algn="ctr" defTabSz="91313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图书目录页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ISLIDE.THEME" val="https://www.islide.cc;"/>
</p:tagLst>
</file>

<file path=ppt/tags/tag11.xml><?xml version="1.0" encoding="utf-8"?>
<p:tagLst xmlns:p="http://schemas.openxmlformats.org/presentationml/2006/main">
  <p:tag name="ISLIDE.THEME" val="https://www.islide.cc;"/>
</p:tagLst>
</file>

<file path=ppt/tags/tag12.xml><?xml version="1.0" encoding="utf-8"?>
<p:tagLst xmlns:p="http://schemas.openxmlformats.org/presentationml/2006/main">
  <p:tag name="ISLIDE.THEME" val="https://www.islide.cc;"/>
</p:tagLst>
</file>

<file path=ppt/tags/tag13.xml><?xml version="1.0" encoding="utf-8"?>
<p:tagLst xmlns:p="http://schemas.openxmlformats.org/presentationml/2006/main">
  <p:tag name="ISLIDE.THEME" val="https://www.islide.cc;"/>
</p:tagLst>
</file>

<file path=ppt/tags/tag14.xml><?xml version="1.0" encoding="utf-8"?>
<p:tagLst xmlns:p="http://schemas.openxmlformats.org/presentationml/2006/main">
  <p:tag name="ISLIDE.THEME" val="https://www.islide.cc;"/>
</p:tagLst>
</file>

<file path=ppt/tags/tag15.xml><?xml version="1.0" encoding="utf-8"?>
<p:tagLst xmlns:p="http://schemas.openxmlformats.org/presentationml/2006/main">
  <p:tag name="ISLIDE.THEME" val="https://www.islide.cc;"/>
</p:tagLst>
</file>

<file path=ppt/tags/tag16.xml><?xml version="1.0" encoding="utf-8"?>
<p:tagLst xmlns:p="http://schemas.openxmlformats.org/presentationml/2006/main">
  <p:tag name="ISLIDE.THEME" val="https://www.islide.cc;"/>
</p:tagLst>
</file>

<file path=ppt/tags/tag17.xml><?xml version="1.0" encoding="utf-8"?>
<p:tagLst xmlns:p="http://schemas.openxmlformats.org/presentationml/2006/main">
  <p:tag name="ISLIDE.THEME" val="https://www.islide.cc;"/>
</p:tagLst>
</file>

<file path=ppt/tags/tag18.xml><?xml version="1.0" encoding="utf-8"?>
<p:tagLst xmlns:p="http://schemas.openxmlformats.org/presentationml/2006/main">
  <p:tag name="ISLIDE.THEME" val="https://www.islide.cc;"/>
</p:tagLst>
</file>

<file path=ppt/tags/tag19.xml><?xml version="1.0" encoding="utf-8"?>
<p:tagLst xmlns:p="http://schemas.openxmlformats.org/presentationml/2006/main">
  <p:tag name="ISLIDE.THEME" val="https://www.islide.cc;"/>
</p:tagLst>
</file>

<file path=ppt/tags/tag2.xml><?xml version="1.0" encoding="utf-8"?>
<p:tagLst xmlns:p="http://schemas.openxmlformats.org/presentationml/2006/main">
  <p:tag name="ISLIDE.THEME" val="https://www.islide.cc;https://www.islide.cc;"/>
</p:tagLst>
</file>

<file path=ppt/tags/tag20.xml><?xml version="1.0" encoding="utf-8"?>
<p:tagLst xmlns:p="http://schemas.openxmlformats.org/presentationml/2006/main">
  <p:tag name="ISLIDE.THEME" val="https://www.islide.cc;"/>
</p:tagLst>
</file>

<file path=ppt/tags/tag21.xml><?xml version="1.0" encoding="utf-8"?>
<p:tagLst xmlns:p="http://schemas.openxmlformats.org/presentationml/2006/main">
  <p:tag name="ISLIDE.THEME" val="https://www.islide.cc;"/>
</p:tagLst>
</file>

<file path=ppt/tags/tag22.xml><?xml version="1.0" encoding="utf-8"?>
<p:tagLst xmlns:p="http://schemas.openxmlformats.org/presentationml/2006/main">
  <p:tag name="ISLIDE.THEME" val="https://www.islide.cc;"/>
</p:tagLst>
</file>

<file path=ppt/tags/tag23.xml><?xml version="1.0" encoding="utf-8"?>
<p:tagLst xmlns:p="http://schemas.openxmlformats.org/presentationml/2006/main">
  <p:tag name="ISLIDE.THEME" val="https://www.islide.cc;"/>
</p:tagLst>
</file>

<file path=ppt/tags/tag24.xml><?xml version="1.0" encoding="utf-8"?>
<p:tagLst xmlns:p="http://schemas.openxmlformats.org/presentationml/2006/main">
  <p:tag name="ISLIDE.THEME" val="https://www.islide.cc;"/>
</p:tagLst>
</file>

<file path=ppt/tags/tag25.xml><?xml version="1.0" encoding="utf-8"?>
<p:tagLst xmlns:p="http://schemas.openxmlformats.org/presentationml/2006/main">
  <p:tag name="ISLIDE.THEME" val="https://www.islide.cc;"/>
</p:tagLst>
</file>

<file path=ppt/tags/tag26.xml><?xml version="1.0" encoding="utf-8"?>
<p:tagLst xmlns:p="http://schemas.openxmlformats.org/presentationml/2006/main">
  <p:tag name="ISLIDE.THEME" val="https://www.islide.cc;"/>
</p:tagLst>
</file>

<file path=ppt/tags/tag27.xml><?xml version="1.0" encoding="utf-8"?>
<p:tagLst xmlns:p="http://schemas.openxmlformats.org/presentationml/2006/main">
  <p:tag name="ISLIDE.THEME" val="https://www.islide.cc;"/>
</p:tagLst>
</file>

<file path=ppt/tags/tag28.xml><?xml version="1.0" encoding="utf-8"?>
<p:tagLst xmlns:p="http://schemas.openxmlformats.org/presentationml/2006/main">
  <p:tag name="ISLIDE.THEME" val="https://www.islide.cc;"/>
</p:tagLst>
</file>

<file path=ppt/tags/tag29.xml><?xml version="1.0" encoding="utf-8"?>
<p:tagLst xmlns:p="http://schemas.openxmlformats.org/presentationml/2006/main">
  <p:tag name="ISLIDE.THEME" val="https://www.islide.cc;"/>
</p:tagLst>
</file>

<file path=ppt/tags/tag3.xml><?xml version="1.0" encoding="utf-8"?>
<p:tagLst xmlns:p="http://schemas.openxmlformats.org/presentationml/2006/main">
  <p:tag name="ISLIDE.THEME" val="https://www.islide.cc;"/>
</p:tagLst>
</file>

<file path=ppt/tags/tag30.xml><?xml version="1.0" encoding="utf-8"?>
<p:tagLst xmlns:p="http://schemas.openxmlformats.org/presentationml/2006/main">
  <p:tag name="ISLIDE.THEME" val="https://www.islide.cc;"/>
</p:tagLst>
</file>

<file path=ppt/tags/tag31.xml><?xml version="1.0" encoding="utf-8"?>
<p:tagLst xmlns:p="http://schemas.openxmlformats.org/presentationml/2006/main">
  <p:tag name="ISLIDE.THEME" val="https://www.islide.cc;"/>
</p:tagLst>
</file>

<file path=ppt/tags/tag32.xml><?xml version="1.0" encoding="utf-8"?>
<p:tagLst xmlns:p="http://schemas.openxmlformats.org/presentationml/2006/main">
  <p:tag name="ISLIDE.THEME" val="https://www.islide.cc;"/>
</p:tagLst>
</file>

<file path=ppt/tags/tag33.xml><?xml version="1.0" encoding="utf-8"?>
<p:tagLst xmlns:p="http://schemas.openxmlformats.org/presentationml/2006/main">
  <p:tag name="ISLIDE.THEME" val="https://www.islide.cc;"/>
</p:tagLst>
</file>

<file path=ppt/tags/tag34.xml><?xml version="1.0" encoding="utf-8"?>
<p:tagLst xmlns:p="http://schemas.openxmlformats.org/presentationml/2006/main">
  <p:tag name="ISLIDE.THEME" val="https://www.islide.cc;"/>
</p:tagLst>
</file>

<file path=ppt/tags/tag35.xml><?xml version="1.0" encoding="utf-8"?>
<p:tagLst xmlns:p="http://schemas.openxmlformats.org/presentationml/2006/main">
  <p:tag name="ISLIDE.THEME" val="https://www.islide.cc;"/>
</p:tagLst>
</file>

<file path=ppt/tags/tag36.xml><?xml version="1.0" encoding="utf-8"?>
<p:tagLst xmlns:p="http://schemas.openxmlformats.org/presentationml/2006/main">
  <p:tag name="ISLIDE.THEME" val="https://www.islide.cc;"/>
</p:tagLst>
</file>

<file path=ppt/tags/tag37.xml><?xml version="1.0" encoding="utf-8"?>
<p:tagLst xmlns:p="http://schemas.openxmlformats.org/presentationml/2006/main">
  <p:tag name="ISLIDE.THEME" val="https://www.islide.cc;"/>
</p:tagLst>
</file>

<file path=ppt/tags/tag38.xml><?xml version="1.0" encoding="utf-8"?>
<p:tagLst xmlns:p="http://schemas.openxmlformats.org/presentationml/2006/main">
  <p:tag name="ISLIDE.THEME" val="https://www.islide.cc;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ISLIDE.THEME" val="https://www.islide.cc;"/>
</p:tagLst>
</file>

<file path=ppt/tags/tag40.xml><?xml version="1.0" encoding="utf-8"?>
<p:tagLst xmlns:p="http://schemas.openxmlformats.org/presentationml/2006/main">
  <p:tag name="ISLIDE.THEME" val="https://www.islide.cc;https://www.islide.cc;"/>
</p:tagLst>
</file>

<file path=ppt/tags/tag41.xml><?xml version="1.0" encoding="utf-8"?>
<p:tagLst xmlns:p="http://schemas.openxmlformats.org/presentationml/2006/main"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  <p:tag name="ISLIDE.THEME" val="#930280"/>
  <p:tag name="COMMONDATA" val="eyJoZGlkIjoiNDIzYTVjZGNiNjk0NWZkODZmNGMyOTM0YTZhZDI2NTkifQ=="/>
</p:tagLst>
</file>

<file path=ppt/tags/tag5.xml><?xml version="1.0" encoding="utf-8"?>
<p:tagLst xmlns:p="http://schemas.openxmlformats.org/presentationml/2006/main">
  <p:tag name="ISLIDE.THEME" val="https://www.islide.cc;"/>
</p:tagLst>
</file>

<file path=ppt/tags/tag6.xml><?xml version="1.0" encoding="utf-8"?>
<p:tagLst xmlns:p="http://schemas.openxmlformats.org/presentationml/2006/main">
  <p:tag name="ISLIDE.THEME" val="https://www.islide.cc;"/>
</p:tagLst>
</file>

<file path=ppt/tags/tag7.xml><?xml version="1.0" encoding="utf-8"?>
<p:tagLst xmlns:p="http://schemas.openxmlformats.org/presentationml/2006/main">
  <p:tag name="ISLIDE.THEME" val="https://www.islide.cc;"/>
</p:tagLst>
</file>

<file path=ppt/tags/tag8.xml><?xml version="1.0" encoding="utf-8"?>
<p:tagLst xmlns:p="http://schemas.openxmlformats.org/presentationml/2006/main">
  <p:tag name="ISLIDE.THEME" val="https://www.islide.cc;"/>
</p:tagLst>
</file>

<file path=ppt/tags/tag9.xml><?xml version="1.0" encoding="utf-8"?>
<p:tagLst xmlns:p="http://schemas.openxmlformats.org/presentationml/2006/main">
  <p:tag name="ISLIDE.THEME" val="https://www.islide.cc;"/>
</p:tagLst>
</file>

<file path=ppt/theme/theme1.xml><?xml version="1.0" encoding="utf-8"?>
<a:theme xmlns:a="http://schemas.openxmlformats.org/drawingml/2006/main" name="Designed by iSlide">
  <a:themeElements>
    <a:clrScheme name="iSlide VI标准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923E9"/>
      </a:accent1>
      <a:accent2>
        <a:srgbClr val="00A2F5"/>
      </a:accent2>
      <a:accent3>
        <a:srgbClr val="333333"/>
      </a:accent3>
      <a:accent4>
        <a:srgbClr val="4A4A4A"/>
      </a:accent4>
      <a:accent5>
        <a:srgbClr val="7B7B7B"/>
      </a:accent5>
      <a:accent6>
        <a:srgbClr val="9B9B9B"/>
      </a:accent6>
      <a:hlink>
        <a:srgbClr val="0178AA"/>
      </a:hlink>
      <a:folHlink>
        <a:srgbClr val="BFBFBF"/>
      </a:folHlink>
    </a:clrScheme>
    <a:fontScheme name="标准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Slide VI标准">
    <a:dk1>
      <a:srgbClr val="000000"/>
    </a:dk1>
    <a:lt1>
      <a:srgbClr val="FFFFFF"/>
    </a:lt1>
    <a:dk2>
      <a:srgbClr val="778495"/>
    </a:dk2>
    <a:lt2>
      <a:srgbClr val="F0F0F0"/>
    </a:lt2>
    <a:accent1>
      <a:srgbClr val="2923E9"/>
    </a:accent1>
    <a:accent2>
      <a:srgbClr val="00A2F5"/>
    </a:accent2>
    <a:accent3>
      <a:srgbClr val="333333"/>
    </a:accent3>
    <a:accent4>
      <a:srgbClr val="4A4A4A"/>
    </a:accent4>
    <a:accent5>
      <a:srgbClr val="7B7B7B"/>
    </a:accent5>
    <a:accent6>
      <a:srgbClr val="9B9B9B"/>
    </a:accent6>
    <a:hlink>
      <a:srgbClr val="0178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Seven</Template>
  <TotalTime>0</TotalTime>
  <Words>486</Words>
  <Application>WPS 演示</Application>
  <PresentationFormat>宽屏</PresentationFormat>
  <Paragraphs>192</Paragraphs>
  <Slides>38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9" baseType="lpstr">
      <vt:lpstr>Arial</vt:lpstr>
      <vt:lpstr>宋体</vt:lpstr>
      <vt:lpstr>Wingdings</vt:lpstr>
      <vt:lpstr>微软雅黑</vt:lpstr>
      <vt:lpstr>Arial Rounded MT Bold</vt:lpstr>
      <vt:lpstr>黑体</vt:lpstr>
      <vt:lpstr>新宋体</vt:lpstr>
      <vt:lpstr>CXHackSafariFont</vt:lpstr>
      <vt:lpstr>Segoe Print</vt:lpstr>
      <vt:lpstr>Verdana</vt:lpstr>
      <vt:lpstr>楷体_GB2312</vt:lpstr>
      <vt:lpstr>Calibri</vt:lpstr>
      <vt:lpstr>Arial Unicode MS</vt:lpstr>
      <vt:lpstr>等线</vt:lpstr>
      <vt:lpstr>幼圆</vt:lpstr>
      <vt:lpstr>华文楷体</vt:lpstr>
      <vt:lpstr>Gulim</vt:lpstr>
      <vt:lpstr>仿宋_GB2312</vt:lpstr>
      <vt:lpstr>Calibri</vt:lpstr>
      <vt:lpstr>仿宋</vt:lpstr>
      <vt:lpstr>Designed by iSlide</vt:lpstr>
      <vt:lpstr> </vt:lpstr>
      <vt:lpstr>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</vt:lpstr>
    </vt:vector>
  </TitlesOfParts>
  <Company>iSlide</Company>
  <LinksUpToDate>false</LinksUpToDate>
  <SharedDoc>false</SharedDoc>
  <HyperlinksChanged>false</HyperlinksChanged>
  <AppVersion>14.0000</AppVersion>
  <Manager>iSlide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Seven</dc:creator>
  <cp:lastModifiedBy>不叫翠翠叫萃萃</cp:lastModifiedBy>
  <cp:revision>26</cp:revision>
  <cp:lastPrinted>2022-10-30T16:00:00Z</cp:lastPrinted>
  <dcterms:created xsi:type="dcterms:W3CDTF">2022-10-30T16:00:00Z</dcterms:created>
  <dcterms:modified xsi:type="dcterms:W3CDTF">2023-09-25T08:21:05Z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d6fff79c-dd5c-4421-85a7-ba01e3e3e371</vt:lpwstr>
  </property>
  <property fmtid="{D5CDD505-2E9C-101B-9397-08002B2CF9AE}" pid="3" name="ICV">
    <vt:lpwstr>9616900DD3D04FD6AACF600326335ED4_12</vt:lpwstr>
  </property>
  <property fmtid="{D5CDD505-2E9C-101B-9397-08002B2CF9AE}" pid="4" name="KSOProductBuildVer">
    <vt:lpwstr>2052-12.1.0.15374</vt:lpwstr>
  </property>
</Properties>
</file>